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4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2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93C48-A5F3-4030-996B-6028DE002C1C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F6028-AC95-4AA8-82B4-3754B102A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66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hỗ dành sẵn cho Hình ảnh của Bản chiếu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Chỗ dành sẵn cho Ghi chú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340" name="Chỗ dành sẵn cho Số hiệu Bản chiếu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D1B847C0-ED4A-4757-AA73-4C76C324372A}" type="slidenum">
              <a:rPr lang="en-US" altLang="en-US">
                <a:latin typeface="Times New Roman" pitchFamily="18" charset="0"/>
              </a:rPr>
              <a:pPr/>
              <a:t>17</a:t>
            </a:fld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5D2A-C687-42B6-A679-604FEE9603A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B4CB-4F79-401F-B961-8FD5A5D1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72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5D2A-C687-42B6-A679-604FEE9603A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B4CB-4F79-401F-B961-8FD5A5D1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979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5D2A-C687-42B6-A679-604FEE9603A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B4CB-4F79-401F-B961-8FD5A5D1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745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2167A-DDA7-4885-ABC8-389FD1E9F0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3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5D2A-C687-42B6-A679-604FEE9603A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B4CB-4F79-401F-B961-8FD5A5D1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66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5D2A-C687-42B6-A679-604FEE9603A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B4CB-4F79-401F-B961-8FD5A5D1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89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5D2A-C687-42B6-A679-604FEE9603A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B4CB-4F79-401F-B961-8FD5A5D1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0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5D2A-C687-42B6-A679-604FEE9603A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B4CB-4F79-401F-B961-8FD5A5D1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27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5D2A-C687-42B6-A679-604FEE9603A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B4CB-4F79-401F-B961-8FD5A5D1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0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5D2A-C687-42B6-A679-604FEE9603A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B4CB-4F79-401F-B961-8FD5A5D1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17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5D2A-C687-42B6-A679-604FEE9603A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B4CB-4F79-401F-B961-8FD5A5D1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51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5D2A-C687-42B6-A679-604FEE9603A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B4CB-4F79-401F-B961-8FD5A5D1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5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B5D2A-C687-42B6-A679-604FEE9603A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B4CB-4F79-401F-B961-8FD5A5D1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0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0.wmf"/><Relationship Id="rId17" Type="http://schemas.openxmlformats.org/officeDocument/2006/relationships/image" Target="../media/image13.gi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2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9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09600" y="1828800"/>
            <a:ext cx="7772400" cy="2446824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Times New Roman" pitchFamily="18" charset="0"/>
              </a:rPr>
              <a:t>Luyện </a:t>
            </a:r>
            <a:r>
              <a:rPr lang="en-US" sz="5400" b="1" spc="51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Times New Roman" pitchFamily="18" charset="0"/>
              </a:rPr>
              <a:t>tập</a:t>
            </a:r>
            <a:r>
              <a:rPr lang="en-US" sz="5400" b="1" spc="5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Times New Roman" pitchFamily="18" charset="0"/>
              </a:rPr>
              <a:t> </a:t>
            </a:r>
            <a:r>
              <a:rPr lang="en-US" sz="5400" b="1" spc="51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Times New Roman" pitchFamily="18" charset="0"/>
              </a:rPr>
              <a:t>chung</a:t>
            </a:r>
            <a:r>
              <a:rPr lang="en-US" sz="5400" b="1" spc="5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Times New Roman" pitchFamily="18" charset="0"/>
              </a:rPr>
              <a:t> </a:t>
            </a:r>
          </a:p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spc="5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Times New Roman" pitchFamily="18" charset="0"/>
              </a:rPr>
              <a:t>(</a:t>
            </a:r>
            <a:r>
              <a:rPr lang="en-US" sz="4800" b="1" spc="5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Times New Roman" pitchFamily="18" charset="0"/>
              </a:rPr>
              <a:t>Trang 123</a:t>
            </a:r>
            <a:r>
              <a:rPr lang="en-US" sz="4800" b="1" spc="5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Times New Roman" pitchFamily="18" charset="0"/>
              </a:rPr>
              <a:t>)</a:t>
            </a:r>
            <a:endParaRPr lang="en-US" sz="4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769353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1219200" y="171450"/>
            <a:ext cx="606425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Muốn tìm giá trị phần trăm của một số ta làm như thế nào ?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81000" y="1295400"/>
            <a:ext cx="7832725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 tìm giá trị phần trăm của một số ta lấy số đó chia cho 100 rồi nhân với số phần trăm.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5575" y="2559050"/>
            <a:ext cx="3387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 15% của 320</a:t>
            </a:r>
            <a:endParaRPr lang="vi-VN" altLang="en-US" sz="32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5575" y="3938588"/>
            <a:ext cx="3387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 30% của 250</a:t>
            </a:r>
            <a:endParaRPr lang="vi-VN" altLang="en-US" sz="32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568450" y="3244850"/>
            <a:ext cx="61610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15% của 320 là: </a:t>
            </a:r>
            <a:r>
              <a:rPr lang="en-US" alt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320 : 100 x 15 = 48</a:t>
            </a:r>
            <a:endParaRPr lang="vi-VN" alt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603375" y="4630738"/>
            <a:ext cx="61610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30% của 250 là: </a:t>
            </a:r>
            <a:r>
              <a:rPr lang="en-US" alt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250 : 100 x 30 = 75</a:t>
            </a:r>
            <a:endParaRPr lang="vi-VN" alt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109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10" grpId="0"/>
      <p:bldP spid="2" grpId="0"/>
      <p:bldP spid="1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2863" y="457200"/>
            <a:ext cx="7908925" cy="95408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15%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120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776538" y="1069975"/>
            <a:ext cx="30337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10%   của 120 là 12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867025" y="1574800"/>
            <a:ext cx="29448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5%    của 120 là   6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087563" y="2098675"/>
            <a:ext cx="37226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 15%   của 120 là 18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23850" y="2784475"/>
            <a:ext cx="8496300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n-US" altLang="en-US" sz="2600" b="1" i="1">
                <a:latin typeface="Times New Roman" pitchFamily="18" charset="0"/>
                <a:cs typeface="Times New Roman" pitchFamily="18" charset="0"/>
              </a:rPr>
              <a:t>Cách nhẩm: 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2600">
                <a:latin typeface="Times New Roman" pitchFamily="18" charset="0"/>
                <a:cs typeface="Times New Roman" pitchFamily="18" charset="0"/>
              </a:rPr>
              <a:t>10% của 120 bằng 120 : 10 = 12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2600">
                <a:latin typeface="Times New Roman" pitchFamily="18" charset="0"/>
                <a:cs typeface="Times New Roman" pitchFamily="18" charset="0"/>
              </a:rPr>
              <a:t>5% của 120 bằng 10% của 120 chia cho 2 và bằng 12 : 2 = 6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2600">
                <a:latin typeface="Times New Roman" pitchFamily="18" charset="0"/>
                <a:cs typeface="Times New Roman" pitchFamily="18" charset="0"/>
              </a:rPr>
              <a:t>Vậy 15% của 120 bằng: 12 + 6 = 18</a:t>
            </a:r>
            <a:endParaRPr lang="vi-VN" altLang="en-US" sz="26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45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  <p:bldP spid="4102" grpId="0"/>
      <p:bldP spid="410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66750" y="3421063"/>
            <a:ext cx="65722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 b="1">
                <a:latin typeface="Times New Roman" pitchFamily="18" charset="0"/>
                <a:cs typeface="Times New Roman" pitchFamily="18" charset="0"/>
              </a:rPr>
              <a:t>b. Hãy tính 35% của 520 và nêu cách tính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430463" y="3948113"/>
            <a:ext cx="30448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…% của 520 là: </a:t>
            </a:r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….</a:t>
            </a:r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474913" y="5138738"/>
            <a:ext cx="2955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…% của 520 là: </a:t>
            </a:r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1997075" y="5715000"/>
            <a:ext cx="3911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Vậy 35% của 520 là: </a:t>
            </a:r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…...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2430463" y="4578350"/>
            <a:ext cx="30448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…% của 520 là: </a:t>
            </a:r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….</a:t>
            </a: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133350" y="88900"/>
            <a:ext cx="763905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buFontTx/>
              <a:buAutoNum type="alphaLcPeriod"/>
            </a:pPr>
            <a:r>
              <a:rPr lang="en-US" altLang="en-US" b="1">
                <a:latin typeface="Times New Roman" pitchFamily="18" charset="0"/>
                <a:cs typeface="Times New Roman" pitchFamily="18" charset="0"/>
              </a:rPr>
              <a:t>Hãy viết số thích hợp vào chỗ chấm để tìm 17,5% của 240 theo cách tính của bạn Dung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2570163" y="1247775"/>
            <a:ext cx="27654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…% của 240 là…</a:t>
            </a:r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2525713" y="1824038"/>
            <a:ext cx="28543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…% của 240 là …</a:t>
            </a: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2520950" y="2328863"/>
            <a:ext cx="28638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…% của 240 là:…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2171700" y="2822575"/>
            <a:ext cx="35623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Vậy: 17,5% của 240 là:</a:t>
            </a:r>
          </a:p>
        </p:txBody>
      </p:sp>
    </p:spTree>
    <p:extLst>
      <p:ext uri="{BB962C8B-B14F-4D97-AF65-F5344CB8AC3E}">
        <p14:creationId xmlns:p14="http://schemas.microsoft.com/office/powerpoint/2010/main" val="305502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/>
      <p:bldP spid="5127" grpId="0"/>
      <p:bldP spid="5132" grpId="0"/>
      <p:bldP spid="17" grpId="0"/>
      <p:bldP spid="38" grpId="0"/>
      <p:bldP spid="39" grpId="0"/>
      <p:bldP spid="40" grpId="0"/>
      <p:bldP spid="41" grpId="0"/>
      <p:bldP spid="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2:3 (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19459" name="Nhóm 1"/>
          <p:cNvGrpSpPr>
            <a:grpSpLocks/>
          </p:cNvGrpSpPr>
          <p:nvPr/>
        </p:nvGrpSpPr>
        <p:grpSpPr bwMode="auto">
          <a:xfrm>
            <a:off x="943132" y="1666278"/>
            <a:ext cx="7257736" cy="2131852"/>
            <a:chOff x="457200" y="1087437"/>
            <a:chExt cx="7257084" cy="2131197"/>
          </a:xfrm>
          <a:solidFill>
            <a:srgbClr val="FFFF00"/>
          </a:solidFill>
        </p:grpSpPr>
        <p:sp>
          <p:nvSpPr>
            <p:cNvPr id="19462" name="Text Box 7"/>
            <p:cNvSpPr txBox="1">
              <a:spLocks noChangeArrowheads="1"/>
            </p:cNvSpPr>
            <p:nvPr/>
          </p:nvSpPr>
          <p:spPr bwMode="auto">
            <a:xfrm>
              <a:off x="457200" y="2695574"/>
              <a:ext cx="2893481" cy="52305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en-US" alt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Thể</a:t>
              </a:r>
              <a:r>
                <a:rPr lang="en-US" alt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tích</a:t>
              </a:r>
              <a:r>
                <a:rPr lang="en-US" alt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: 64 cm</a:t>
              </a:r>
              <a:r>
                <a:rPr lang="en-US" altLang="en-US" sz="28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alt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463" name="Text Box 8"/>
            <p:cNvSpPr txBox="1">
              <a:spLocks noChangeArrowheads="1"/>
            </p:cNvSpPr>
            <p:nvPr/>
          </p:nvSpPr>
          <p:spPr bwMode="auto">
            <a:xfrm>
              <a:off x="4203701" y="2695575"/>
              <a:ext cx="3510583" cy="52305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en-US" alt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Thể</a:t>
              </a:r>
              <a:r>
                <a:rPr lang="en-US" alt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tích</a:t>
              </a:r>
              <a:r>
                <a:rPr lang="en-US" alt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: …….cm</a:t>
              </a:r>
              <a:r>
                <a:rPr lang="en-US" altLang="en-US" sz="28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n-US" alt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?</a:t>
              </a:r>
            </a:p>
          </p:txBody>
        </p:sp>
        <p:grpSp>
          <p:nvGrpSpPr>
            <p:cNvPr id="19464" name="Group 25"/>
            <p:cNvGrpSpPr>
              <a:grpSpLocks/>
            </p:cNvGrpSpPr>
            <p:nvPr/>
          </p:nvGrpSpPr>
          <p:grpSpPr bwMode="auto">
            <a:xfrm>
              <a:off x="1300163" y="1447800"/>
              <a:ext cx="1222375" cy="1223962"/>
              <a:chOff x="703" y="1071"/>
              <a:chExt cx="771" cy="771"/>
            </a:xfrm>
            <a:grpFill/>
          </p:grpSpPr>
          <p:sp>
            <p:nvSpPr>
              <p:cNvPr id="19472" name="AutoShape 13"/>
              <p:cNvSpPr>
                <a:spLocks noChangeArrowheads="1"/>
              </p:cNvSpPr>
              <p:nvPr/>
            </p:nvSpPr>
            <p:spPr bwMode="auto">
              <a:xfrm>
                <a:off x="703" y="1071"/>
                <a:ext cx="765" cy="765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fontAlgn="auto" hangingPunct="1"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endParaRPr lang="vi-VN" altLang="en-US" sz="1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9473" name="Group 24"/>
              <p:cNvGrpSpPr>
                <a:grpSpLocks/>
              </p:cNvGrpSpPr>
              <p:nvPr/>
            </p:nvGrpSpPr>
            <p:grpSpPr bwMode="auto">
              <a:xfrm>
                <a:off x="703" y="1071"/>
                <a:ext cx="771" cy="771"/>
                <a:chOff x="839" y="1026"/>
                <a:chExt cx="771" cy="771"/>
              </a:xfrm>
              <a:grpFill/>
            </p:grpSpPr>
            <p:sp>
              <p:nvSpPr>
                <p:cNvPr id="19474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839" y="1616"/>
                  <a:ext cx="227" cy="181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475" name="Line 22"/>
                <p:cNvSpPr>
                  <a:spLocks noChangeShapeType="1"/>
                </p:cNvSpPr>
                <p:nvPr/>
              </p:nvSpPr>
              <p:spPr bwMode="auto">
                <a:xfrm>
                  <a:off x="1066" y="1026"/>
                  <a:ext cx="0" cy="59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476" name="Line 23"/>
                <p:cNvSpPr>
                  <a:spLocks noChangeShapeType="1"/>
                </p:cNvSpPr>
                <p:nvPr/>
              </p:nvSpPr>
              <p:spPr bwMode="auto">
                <a:xfrm>
                  <a:off x="1066" y="1616"/>
                  <a:ext cx="544" cy="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19465" name="Group 43"/>
            <p:cNvGrpSpPr>
              <a:grpSpLocks/>
            </p:cNvGrpSpPr>
            <p:nvPr/>
          </p:nvGrpSpPr>
          <p:grpSpPr bwMode="auto">
            <a:xfrm>
              <a:off x="5259388" y="1087437"/>
              <a:ext cx="1584325" cy="1655763"/>
              <a:chOff x="2925" y="890"/>
              <a:chExt cx="998" cy="1043"/>
            </a:xfrm>
            <a:grpFill/>
          </p:grpSpPr>
          <p:grpSp>
            <p:nvGrpSpPr>
              <p:cNvPr id="19466" name="Group 37"/>
              <p:cNvGrpSpPr>
                <a:grpSpLocks/>
              </p:cNvGrpSpPr>
              <p:nvPr/>
            </p:nvGrpSpPr>
            <p:grpSpPr bwMode="auto">
              <a:xfrm>
                <a:off x="2925" y="890"/>
                <a:ext cx="998" cy="1043"/>
                <a:chOff x="2925" y="890"/>
                <a:chExt cx="998" cy="1043"/>
              </a:xfrm>
              <a:grpFill/>
            </p:grpSpPr>
            <p:grpSp>
              <p:nvGrpSpPr>
                <p:cNvPr id="19468" name="Group 38"/>
                <p:cNvGrpSpPr>
                  <a:grpSpLocks/>
                </p:cNvGrpSpPr>
                <p:nvPr/>
              </p:nvGrpSpPr>
              <p:grpSpPr bwMode="auto">
                <a:xfrm>
                  <a:off x="2925" y="890"/>
                  <a:ext cx="998" cy="1043"/>
                  <a:chOff x="2925" y="890"/>
                  <a:chExt cx="998" cy="1043"/>
                </a:xfrm>
                <a:grpFill/>
              </p:grpSpPr>
              <p:sp>
                <p:nvSpPr>
                  <p:cNvPr id="19470" name="AutoShape 39"/>
                  <p:cNvSpPr>
                    <a:spLocks noChangeArrowheads="1"/>
                  </p:cNvSpPr>
                  <p:nvPr/>
                </p:nvSpPr>
                <p:spPr bwMode="auto">
                  <a:xfrm>
                    <a:off x="2925" y="890"/>
                    <a:ext cx="998" cy="1043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9525">
                    <a:solidFill>
                      <a:schemeClr val="accent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9pPr>
                  </a:lstStyle>
                  <a:p>
                    <a:pPr eaLnBrk="1" fontAlgn="auto" hangingPunct="1">
                      <a:spcBef>
                        <a:spcPct val="0"/>
                      </a:spcBef>
                      <a:spcAft>
                        <a:spcPts val="0"/>
                      </a:spcAft>
                      <a:buFontTx/>
                      <a:buNone/>
                      <a:defRPr/>
                    </a:pPr>
                    <a:endParaRPr lang="vi-VN" altLang="en-US" sz="18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9471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188" y="890"/>
                    <a:ext cx="0" cy="816"/>
                  </a:xfrm>
                  <a:prstGeom prst="line">
                    <a:avLst/>
                  </a:prstGeom>
                  <a:grp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</a:endParaRPr>
                  </a:p>
                </p:txBody>
              </p:sp>
            </p:grpSp>
            <p:sp>
              <p:nvSpPr>
                <p:cNvPr id="19469" name="Line 41"/>
                <p:cNvSpPr>
                  <a:spLocks noChangeShapeType="1"/>
                </p:cNvSpPr>
                <p:nvPr/>
              </p:nvSpPr>
              <p:spPr bwMode="auto">
                <a:xfrm>
                  <a:off x="3198" y="1671"/>
                  <a:ext cx="725" cy="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sp>
            <p:nvSpPr>
              <p:cNvPr id="19467" name="Line 42"/>
              <p:cNvSpPr>
                <a:spLocks noChangeShapeType="1"/>
              </p:cNvSpPr>
              <p:nvPr/>
            </p:nvSpPr>
            <p:spPr bwMode="auto">
              <a:xfrm flipV="1">
                <a:off x="2925" y="1661"/>
                <a:ext cx="273" cy="27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</p:grp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76200" y="4224338"/>
            <a:ext cx="8661400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 sz="3200">
                <a:latin typeface="Arial" pitchFamily="34" charset="0"/>
                <a:cs typeface="Arial" pitchFamily="34" charset="0"/>
              </a:rPr>
              <a:t>	a.Thể tích của hình lập phương lớn bằng bao nhiêu phần trăm thể tích của hình lập phương bé ?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76200" y="5961063"/>
            <a:ext cx="86741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Arial" pitchFamily="34" charset="0"/>
                <a:cs typeface="Arial" pitchFamily="34" charset="0"/>
              </a:rPr>
              <a:t>	b. Tính thể tích của hình lập phương lớn .</a:t>
            </a:r>
          </a:p>
        </p:txBody>
      </p:sp>
    </p:spTree>
    <p:extLst>
      <p:ext uri="{BB962C8B-B14F-4D97-AF65-F5344CB8AC3E}">
        <p14:creationId xmlns:p14="http://schemas.microsoft.com/office/powerpoint/2010/main" val="203109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8" grpId="0"/>
      <p:bldP spid="6188" grpId="1"/>
      <p:bldP spid="6190" grpId="0"/>
      <p:bldP spid="6190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38"/>
          <p:cNvSpPr>
            <a:spLocks noChangeArrowheads="1" noChangeShapeType="1" noTextEdit="1"/>
          </p:cNvSpPr>
          <p:nvPr/>
        </p:nvSpPr>
        <p:spPr bwMode="auto">
          <a:xfrm>
            <a:off x="762000" y="2441575"/>
            <a:ext cx="7620000" cy="197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A0A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+mn-lt"/>
                <a:ea typeface="+mn-lt"/>
                <a:cs typeface="+mn-lt"/>
              </a:rPr>
              <a:t>Sửa bài tập</a:t>
            </a:r>
          </a:p>
        </p:txBody>
      </p:sp>
    </p:spTree>
    <p:extLst>
      <p:ext uri="{BB962C8B-B14F-4D97-AF65-F5344CB8AC3E}">
        <p14:creationId xmlns:p14="http://schemas.microsoft.com/office/powerpoint/2010/main" val="195866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28600" y="146050"/>
            <a:ext cx="7543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 b="1">
                <a:latin typeface="Times New Roman" pitchFamily="18" charset="0"/>
                <a:cs typeface="Times New Roman" pitchFamily="18" charset="0"/>
              </a:rPr>
              <a:t>Bài 1/124: Bạn Dung tính nhẩm 15% của 120 như sau: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776538" y="1069975"/>
            <a:ext cx="30337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10%   của 120 là 12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867025" y="1574800"/>
            <a:ext cx="29448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5%    của 120 là   6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087563" y="2098675"/>
            <a:ext cx="37226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 15%   của 120 là 18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23850" y="2784475"/>
            <a:ext cx="8496300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n-US" altLang="en-US" sz="2600" b="1" i="1">
                <a:latin typeface="Times New Roman" pitchFamily="18" charset="0"/>
                <a:cs typeface="Times New Roman" pitchFamily="18" charset="0"/>
              </a:rPr>
              <a:t>Cách nhẩm: 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2600">
                <a:latin typeface="Times New Roman" pitchFamily="18" charset="0"/>
                <a:cs typeface="Times New Roman" pitchFamily="18" charset="0"/>
              </a:rPr>
              <a:t>10% của 120 bằng 120 : 10 = 12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2600">
                <a:latin typeface="Times New Roman" pitchFamily="18" charset="0"/>
                <a:cs typeface="Times New Roman" pitchFamily="18" charset="0"/>
              </a:rPr>
              <a:t>5% của 120 bằng 10% của 120 chia cho 2 và bằng 12 : 2 = 6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2600">
                <a:latin typeface="Times New Roman" pitchFamily="18" charset="0"/>
                <a:cs typeface="Times New Roman" pitchFamily="18" charset="0"/>
              </a:rPr>
              <a:t>Vậy 15% của 120 bằng: 12 + 6 = 18</a:t>
            </a:r>
            <a:endParaRPr lang="vi-VN" altLang="en-US" sz="26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83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  <p:bldP spid="4102" grpId="0"/>
      <p:bldP spid="410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38125" y="3421063"/>
            <a:ext cx="65722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 b="1">
                <a:latin typeface="Times New Roman" pitchFamily="18" charset="0"/>
                <a:cs typeface="Times New Roman" pitchFamily="18" charset="0"/>
              </a:rPr>
              <a:t>b. Hãy tính 35% của 520 và nêu cách tính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845721" y="3989388"/>
            <a:ext cx="32239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……% của </a:t>
            </a:r>
            <a:r>
              <a:rPr lang="en-US" altLang="en-US">
                <a:latin typeface="Times New Roman" pitchFamily="18" charset="0"/>
                <a:cs typeface="Times New Roman" pitchFamily="18" charset="0"/>
              </a:rPr>
              <a:t>520 là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848028" y="5138738"/>
            <a:ext cx="34034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…..%   </a:t>
            </a:r>
            <a:r>
              <a:rPr lang="en-US" altLang="en-US">
                <a:latin typeface="Times New Roman" pitchFamily="18" charset="0"/>
                <a:cs typeface="Times New Roman" pitchFamily="18" charset="0"/>
              </a:rPr>
              <a:t>của 520 là: </a:t>
            </a:r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….</a:t>
            </a:r>
            <a:endParaRPr lang="en-US" alt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2927760" y="5715000"/>
            <a:ext cx="382188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Vậy 35% của 520 là: </a:t>
            </a:r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endParaRPr lang="en-US" alt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3000502" y="4578350"/>
            <a:ext cx="32239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….% </a:t>
            </a:r>
            <a:r>
              <a:rPr lang="en-US" altLang="en-US">
                <a:latin typeface="Times New Roman" pitchFamily="18" charset="0"/>
                <a:cs typeface="Times New Roman" pitchFamily="18" charset="0"/>
              </a:rPr>
              <a:t>của 520 là: </a:t>
            </a:r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endParaRPr lang="en-US" alt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5" name="TextBox 1"/>
          <p:cNvSpPr txBox="1">
            <a:spLocks noChangeArrowheads="1"/>
          </p:cNvSpPr>
          <p:nvPr/>
        </p:nvSpPr>
        <p:spPr bwMode="auto">
          <a:xfrm>
            <a:off x="5441950" y="4610100"/>
            <a:ext cx="18573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endParaRPr lang="en-US" alt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vi-V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133350" y="88900"/>
            <a:ext cx="763905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buFontTx/>
              <a:buAutoNum type="alphaLcPeriod"/>
            </a:pPr>
            <a:r>
              <a:rPr lang="en-US" altLang="en-US" b="1">
                <a:latin typeface="Times New Roman" pitchFamily="18" charset="0"/>
                <a:cs typeface="Times New Roman" pitchFamily="18" charset="0"/>
              </a:rPr>
              <a:t>Hãy viết số thích hợp vào chỗ chấm để tìm 17,5% của 240 theo cách tính của bạn Dung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3009900" y="1247775"/>
            <a:ext cx="27654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…% của 240 là…</a:t>
            </a:r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2981325" y="1824038"/>
            <a:ext cx="28543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…% của 240 là …</a:t>
            </a: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3030538" y="2328863"/>
            <a:ext cx="28638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…% của 240 là:…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2354263" y="2822575"/>
            <a:ext cx="35623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Vậy: 17,5% của 240 là:</a:t>
            </a:r>
          </a:p>
        </p:txBody>
      </p:sp>
      <p:sp>
        <p:nvSpPr>
          <p:cNvPr id="43" name="Text Box 14"/>
          <p:cNvSpPr txBox="1">
            <a:spLocks noChangeArrowheads="1"/>
          </p:cNvSpPr>
          <p:nvPr/>
        </p:nvSpPr>
        <p:spPr bwMode="auto">
          <a:xfrm>
            <a:off x="2979738" y="1219200"/>
            <a:ext cx="5445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44" name="Text Box 15"/>
          <p:cNvSpPr txBox="1">
            <a:spLocks noChangeArrowheads="1"/>
          </p:cNvSpPr>
          <p:nvPr/>
        </p:nvSpPr>
        <p:spPr bwMode="auto">
          <a:xfrm>
            <a:off x="5245100" y="1238250"/>
            <a:ext cx="542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45" name="Text Box 16"/>
          <p:cNvSpPr txBox="1">
            <a:spLocks noChangeArrowheads="1"/>
          </p:cNvSpPr>
          <p:nvPr/>
        </p:nvSpPr>
        <p:spPr bwMode="auto">
          <a:xfrm>
            <a:off x="3030538" y="1795463"/>
            <a:ext cx="3635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6" name="Text Box 17"/>
          <p:cNvSpPr txBox="1">
            <a:spLocks noChangeArrowheads="1"/>
          </p:cNvSpPr>
          <p:nvPr/>
        </p:nvSpPr>
        <p:spPr bwMode="auto">
          <a:xfrm>
            <a:off x="5172075" y="1814513"/>
            <a:ext cx="5445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47" name="Text Box 18"/>
          <p:cNvSpPr txBox="1">
            <a:spLocks noChangeArrowheads="1"/>
          </p:cNvSpPr>
          <p:nvPr/>
        </p:nvSpPr>
        <p:spPr bwMode="auto">
          <a:xfrm>
            <a:off x="2854325" y="2317750"/>
            <a:ext cx="6334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2,5</a:t>
            </a:r>
          </a:p>
        </p:txBody>
      </p:sp>
      <p:sp>
        <p:nvSpPr>
          <p:cNvPr id="48" name="Text Box 20"/>
          <p:cNvSpPr txBox="1">
            <a:spLocks noChangeArrowheads="1"/>
          </p:cNvSpPr>
          <p:nvPr/>
        </p:nvSpPr>
        <p:spPr bwMode="auto">
          <a:xfrm>
            <a:off x="5745163" y="2808288"/>
            <a:ext cx="542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353050" y="2298700"/>
            <a:ext cx="3635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vi-VN" alt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2979738" y="3944938"/>
            <a:ext cx="5445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5570636" y="3944937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52</a:t>
            </a:r>
            <a:endParaRPr lang="en-US" alt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3030925" y="4512608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en-US" alt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3120693" y="5087144"/>
            <a:ext cx="3642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alt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5553027" y="4578350"/>
            <a:ext cx="723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104</a:t>
            </a:r>
            <a:endParaRPr lang="en-US" alt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6026365" y="5661958"/>
            <a:ext cx="723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182</a:t>
            </a:r>
            <a:endParaRPr lang="en-US" alt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5661793" y="5052208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endParaRPr lang="en-US" alt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34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/>
      <p:bldP spid="5127" grpId="0"/>
      <p:bldP spid="5132" grpId="0"/>
      <p:bldP spid="1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3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0" y="0"/>
            <a:ext cx="15843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fontAlgn="base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altLang="en-US" sz="2400">
                <a:latin typeface="Arial" pitchFamily="34" charset="0"/>
                <a:cs typeface="Arial" pitchFamily="34" charset="0"/>
              </a:rPr>
              <a:t>Bài 2/124. </a:t>
            </a:r>
          </a:p>
        </p:txBody>
      </p:sp>
      <p:grpSp>
        <p:nvGrpSpPr>
          <p:cNvPr id="13315" name="Nhóm 3"/>
          <p:cNvGrpSpPr>
            <a:grpSpLocks/>
          </p:cNvGrpSpPr>
          <p:nvPr/>
        </p:nvGrpSpPr>
        <p:grpSpPr bwMode="auto">
          <a:xfrm>
            <a:off x="946150" y="200025"/>
            <a:ext cx="6778625" cy="2243138"/>
            <a:chOff x="609600" y="733425"/>
            <a:chExt cx="6778099" cy="2242840"/>
          </a:xfrm>
        </p:grpSpPr>
        <p:sp>
          <p:nvSpPr>
            <p:cNvPr id="13325" name="Text Box 7"/>
            <p:cNvSpPr txBox="1">
              <a:spLocks noChangeArrowheads="1"/>
            </p:cNvSpPr>
            <p:nvPr/>
          </p:nvSpPr>
          <p:spPr bwMode="auto">
            <a:xfrm>
              <a:off x="609600" y="2514600"/>
              <a:ext cx="250260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457200"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457200"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defTabSz="457200"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defTabSz="4572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defTabSz="4572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defTabSz="457200" fontAlgn="base"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defTabSz="457200" fontAlgn="base"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defTabSz="457200" fontAlgn="base"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defTabSz="457200" fontAlgn="base"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Arial" pitchFamily="34" charset="0"/>
                  <a:cs typeface="Arial" pitchFamily="34" charset="0"/>
                </a:rPr>
                <a:t>Thể tích : 64 cm</a:t>
              </a:r>
              <a:r>
                <a:rPr lang="en-US" altLang="en-US" sz="2400" baseline="30000">
                  <a:latin typeface="Arial" pitchFamily="34" charset="0"/>
                  <a:cs typeface="Arial" pitchFamily="34" charset="0"/>
                </a:rPr>
                <a:t>3</a:t>
              </a:r>
              <a:endParaRPr lang="en-US" altLang="en-US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6" name="Text Box 8"/>
            <p:cNvSpPr txBox="1">
              <a:spLocks noChangeArrowheads="1"/>
            </p:cNvSpPr>
            <p:nvPr/>
          </p:nvSpPr>
          <p:spPr bwMode="auto">
            <a:xfrm>
              <a:off x="4356100" y="2514600"/>
              <a:ext cx="303159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457200"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457200"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defTabSz="457200"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defTabSz="4572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defTabSz="4572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defTabSz="457200" fontAlgn="base"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defTabSz="457200" fontAlgn="base"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defTabSz="457200" fontAlgn="base"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defTabSz="457200" fontAlgn="base"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Arial" pitchFamily="34" charset="0"/>
                  <a:cs typeface="Arial" pitchFamily="34" charset="0"/>
                </a:rPr>
                <a:t>Thể tích : …….cm</a:t>
              </a:r>
              <a:r>
                <a:rPr lang="en-US" altLang="en-US" sz="2400" baseline="3000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altLang="en-US" sz="2400">
                  <a:latin typeface="Arial" pitchFamily="34" charset="0"/>
                  <a:cs typeface="Arial" pitchFamily="34" charset="0"/>
                </a:rPr>
                <a:t> ?</a:t>
              </a:r>
            </a:p>
          </p:txBody>
        </p:sp>
        <p:grpSp>
          <p:nvGrpSpPr>
            <p:cNvPr id="13327" name="Group 25"/>
            <p:cNvGrpSpPr>
              <a:grpSpLocks/>
            </p:cNvGrpSpPr>
            <p:nvPr/>
          </p:nvGrpSpPr>
          <p:grpSpPr bwMode="auto">
            <a:xfrm>
              <a:off x="1300163" y="1093788"/>
              <a:ext cx="1222375" cy="1223962"/>
              <a:chOff x="703" y="1071"/>
              <a:chExt cx="771" cy="771"/>
            </a:xfrm>
          </p:grpSpPr>
          <p:sp>
            <p:nvSpPr>
              <p:cNvPr id="13335" name="AutoShape 13"/>
              <p:cNvSpPr>
                <a:spLocks noChangeArrowheads="1"/>
              </p:cNvSpPr>
              <p:nvPr/>
            </p:nvSpPr>
            <p:spPr bwMode="auto">
              <a:xfrm>
                <a:off x="703" y="1071"/>
                <a:ext cx="765" cy="765"/>
              </a:xfrm>
              <a:prstGeom prst="cube">
                <a:avLst>
                  <a:gd name="adj" fmla="val 25000"/>
                </a:avLst>
              </a:prstGeom>
              <a:solidFill>
                <a:srgbClr val="FFFF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3336" name="Group 24"/>
              <p:cNvGrpSpPr>
                <a:grpSpLocks/>
              </p:cNvGrpSpPr>
              <p:nvPr/>
            </p:nvGrpSpPr>
            <p:grpSpPr bwMode="auto">
              <a:xfrm>
                <a:off x="703" y="1071"/>
                <a:ext cx="771" cy="771"/>
                <a:chOff x="839" y="1026"/>
                <a:chExt cx="771" cy="771"/>
              </a:xfrm>
            </p:grpSpPr>
            <p:sp>
              <p:nvSpPr>
                <p:cNvPr id="13337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839" y="1616"/>
                  <a:ext cx="227" cy="18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8" name="Line 22"/>
                <p:cNvSpPr>
                  <a:spLocks noChangeShapeType="1"/>
                </p:cNvSpPr>
                <p:nvPr/>
              </p:nvSpPr>
              <p:spPr bwMode="auto">
                <a:xfrm>
                  <a:off x="1066" y="1026"/>
                  <a:ext cx="0" cy="59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9" name="Line 23"/>
                <p:cNvSpPr>
                  <a:spLocks noChangeShapeType="1"/>
                </p:cNvSpPr>
                <p:nvPr/>
              </p:nvSpPr>
              <p:spPr bwMode="auto">
                <a:xfrm>
                  <a:off x="1066" y="1616"/>
                  <a:ext cx="5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328" name="Group 43"/>
            <p:cNvGrpSpPr>
              <a:grpSpLocks/>
            </p:cNvGrpSpPr>
            <p:nvPr/>
          </p:nvGrpSpPr>
          <p:grpSpPr bwMode="auto">
            <a:xfrm>
              <a:off x="5259388" y="733425"/>
              <a:ext cx="1584325" cy="1655763"/>
              <a:chOff x="2925" y="890"/>
              <a:chExt cx="998" cy="1043"/>
            </a:xfrm>
          </p:grpSpPr>
          <p:grpSp>
            <p:nvGrpSpPr>
              <p:cNvPr id="13329" name="Group 37"/>
              <p:cNvGrpSpPr>
                <a:grpSpLocks/>
              </p:cNvGrpSpPr>
              <p:nvPr/>
            </p:nvGrpSpPr>
            <p:grpSpPr bwMode="auto">
              <a:xfrm>
                <a:off x="2925" y="890"/>
                <a:ext cx="998" cy="1043"/>
                <a:chOff x="2925" y="890"/>
                <a:chExt cx="998" cy="1043"/>
              </a:xfrm>
            </p:grpSpPr>
            <p:grpSp>
              <p:nvGrpSpPr>
                <p:cNvPr id="13331" name="Group 38"/>
                <p:cNvGrpSpPr>
                  <a:grpSpLocks/>
                </p:cNvGrpSpPr>
                <p:nvPr/>
              </p:nvGrpSpPr>
              <p:grpSpPr bwMode="auto">
                <a:xfrm>
                  <a:off x="2925" y="890"/>
                  <a:ext cx="998" cy="1043"/>
                  <a:chOff x="2925" y="890"/>
                  <a:chExt cx="998" cy="1043"/>
                </a:xfrm>
              </p:grpSpPr>
              <p:sp>
                <p:nvSpPr>
                  <p:cNvPr id="13333" name="AutoShape 39"/>
                  <p:cNvSpPr>
                    <a:spLocks noChangeArrowheads="1"/>
                  </p:cNvSpPr>
                  <p:nvPr/>
                </p:nvSpPr>
                <p:spPr bwMode="auto">
                  <a:xfrm>
                    <a:off x="2925" y="890"/>
                    <a:ext cx="998" cy="1043"/>
                  </a:xfrm>
                  <a:prstGeom prst="cube">
                    <a:avLst>
                      <a:gd name="adj" fmla="val 25000"/>
                    </a:avLst>
                  </a:prstGeom>
                  <a:solidFill>
                    <a:srgbClr val="FFFF00"/>
                  </a:solidFill>
                  <a:ln w="9525">
                    <a:solidFill>
                      <a:schemeClr val="accent2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1" hangingPunct="1"/>
                    <a:endParaRPr lang="vi-VN" alt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334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188" y="890"/>
                    <a:ext cx="0" cy="81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332" name="Line 41"/>
                <p:cNvSpPr>
                  <a:spLocks noChangeShapeType="1"/>
                </p:cNvSpPr>
                <p:nvPr/>
              </p:nvSpPr>
              <p:spPr bwMode="auto">
                <a:xfrm>
                  <a:off x="3198" y="1671"/>
                  <a:ext cx="72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330" name="Line 42"/>
              <p:cNvSpPr>
                <a:spLocks noChangeShapeType="1"/>
              </p:cNvSpPr>
              <p:nvPr/>
            </p:nvSpPr>
            <p:spPr bwMode="auto">
              <a:xfrm flipV="1">
                <a:off x="2925" y="1661"/>
                <a:ext cx="273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3316" name="Hình chữ nhật 1"/>
          <p:cNvSpPr>
            <a:spLocks noChangeArrowheads="1"/>
          </p:cNvSpPr>
          <p:nvPr/>
        </p:nvSpPr>
        <p:spPr bwMode="auto">
          <a:xfrm>
            <a:off x="152400" y="2514600"/>
            <a:ext cx="8610600" cy="275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>
                <a:latin typeface="Times New Roman" pitchFamily="18" charset="0"/>
              </a:rPr>
              <a:t>a. Tỉ số thể tích </a:t>
            </a:r>
            <a:r>
              <a:rPr lang="en-US" altLang="en-US" sz="2800" b="1">
                <a:latin typeface="Times New Roman" pitchFamily="18" charset="0"/>
              </a:rPr>
              <a:t>hình lập ph</a:t>
            </a:r>
            <a:r>
              <a:rPr lang="vi-VN" altLang="en-US" sz="2800" b="1">
                <a:latin typeface="Times New Roman" pitchFamily="18" charset="0"/>
              </a:rPr>
              <a:t>ư</a:t>
            </a:r>
            <a:r>
              <a:rPr lang="en-US" altLang="en-US" sz="2800" b="1">
                <a:latin typeface="Times New Roman" pitchFamily="18" charset="0"/>
              </a:rPr>
              <a:t>ơng lớn</a:t>
            </a:r>
            <a:r>
              <a:rPr lang="en-US" altLang="en-US" sz="2800">
                <a:latin typeface="Times New Roman" pitchFamily="18" charset="0"/>
              </a:rPr>
              <a:t> với hình </a:t>
            </a:r>
            <a:r>
              <a:rPr lang="en-US" altLang="en-US" sz="2800" b="1">
                <a:latin typeface="Times New Roman" pitchFamily="18" charset="0"/>
              </a:rPr>
              <a:t>lập ph</a:t>
            </a:r>
            <a:r>
              <a:rPr lang="vi-VN" altLang="en-US" sz="2800" b="1">
                <a:latin typeface="Times New Roman" pitchFamily="18" charset="0"/>
              </a:rPr>
              <a:t>ư</a:t>
            </a:r>
            <a:r>
              <a:rPr lang="en-US" altLang="en-US" sz="2800" b="1">
                <a:latin typeface="Times New Roman" pitchFamily="18" charset="0"/>
              </a:rPr>
              <a:t>ơng bé</a:t>
            </a:r>
            <a:r>
              <a:rPr lang="en-US" altLang="en-US" sz="2800">
                <a:latin typeface="Times New Roman" pitchFamily="18" charset="0"/>
              </a:rPr>
              <a:t> là 3 : 2 =  </a:t>
            </a:r>
          </a:p>
          <a:p>
            <a:pPr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>
                <a:latin typeface="Times New Roman" pitchFamily="18" charset="0"/>
              </a:rPr>
              <a:t>Vậy, thể tích của </a:t>
            </a:r>
            <a:r>
              <a:rPr lang="en-US" altLang="en-US" sz="2800" b="1">
                <a:latin typeface="Times New Roman" pitchFamily="18" charset="0"/>
              </a:rPr>
              <a:t>hình lập ph</a:t>
            </a:r>
            <a:r>
              <a:rPr lang="vi-VN" altLang="en-US" sz="2800" b="1">
                <a:latin typeface="Times New Roman" pitchFamily="18" charset="0"/>
              </a:rPr>
              <a:t>ư</a:t>
            </a:r>
            <a:r>
              <a:rPr lang="en-US" altLang="en-US" sz="2800" b="1">
                <a:latin typeface="Times New Roman" pitchFamily="18" charset="0"/>
              </a:rPr>
              <a:t>ơng lớn</a:t>
            </a:r>
            <a:r>
              <a:rPr lang="en-US" altLang="en-US" sz="2800">
                <a:latin typeface="Times New Roman" pitchFamily="18" charset="0"/>
              </a:rPr>
              <a:t> bằng số phần trăm </a:t>
            </a:r>
            <a:r>
              <a:rPr lang="en-US" altLang="en-US" sz="2800" b="1">
                <a:latin typeface="Times New Roman" pitchFamily="18" charset="0"/>
              </a:rPr>
              <a:t>thể tích hình lập ph</a:t>
            </a:r>
            <a:r>
              <a:rPr lang="vi-VN" altLang="en-US" sz="2800" b="1">
                <a:latin typeface="Times New Roman" pitchFamily="18" charset="0"/>
              </a:rPr>
              <a:t>ư</a:t>
            </a:r>
            <a:r>
              <a:rPr lang="en-US" altLang="en-US" sz="2800" b="1">
                <a:latin typeface="Times New Roman" pitchFamily="18" charset="0"/>
              </a:rPr>
              <a:t>ơng bé </a:t>
            </a:r>
            <a:r>
              <a:rPr lang="en-US" altLang="en-US" sz="2800">
                <a:latin typeface="Times New Roman" pitchFamily="18" charset="0"/>
              </a:rPr>
              <a:t>là: 3 : 2 = 1,5 = 150%</a:t>
            </a:r>
          </a:p>
        </p:txBody>
      </p:sp>
      <p:grpSp>
        <p:nvGrpSpPr>
          <p:cNvPr id="13321" name="Group 13"/>
          <p:cNvGrpSpPr>
            <a:grpSpLocks/>
          </p:cNvGrpSpPr>
          <p:nvPr/>
        </p:nvGrpSpPr>
        <p:grpSpPr bwMode="auto">
          <a:xfrm>
            <a:off x="6622818" y="5781675"/>
            <a:ext cx="592015" cy="771525"/>
            <a:chOff x="1196236" y="4040688"/>
            <a:chExt cx="480164" cy="771394"/>
          </a:xfrm>
        </p:grpSpPr>
        <p:sp>
          <p:nvSpPr>
            <p:cNvPr id="26" name="Rectangle 14"/>
            <p:cNvSpPr/>
            <p:nvPr/>
          </p:nvSpPr>
          <p:spPr>
            <a:xfrm>
              <a:off x="1218421" y="4040688"/>
              <a:ext cx="457979" cy="38093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US" altLang="zh-CN" sz="3200" u="sng" dirty="0">
                  <a:solidFill>
                    <a:schemeClr val="tx1"/>
                  </a:solidFill>
                  <a:latin typeface="Times New Roman" pitchFamily="18" charset="0"/>
                  <a:ea typeface="SimSun" pitchFamily="2" charset="-122"/>
                </a:rPr>
                <a:t>3</a:t>
              </a:r>
              <a:endParaRPr lang="en-US" altLang="zh-CN" sz="2400" u="sng" dirty="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7" name="Rectangle 15"/>
            <p:cNvSpPr/>
            <p:nvPr/>
          </p:nvSpPr>
          <p:spPr>
            <a:xfrm>
              <a:off x="1196235" y="4431147"/>
              <a:ext cx="457979" cy="38093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US" altLang="zh-CN" sz="3200" dirty="0">
                  <a:solidFill>
                    <a:schemeClr val="tx1"/>
                  </a:solidFill>
                  <a:latin typeface="Times New Roman" pitchFamily="18" charset="0"/>
                  <a:ea typeface="SimSun" pitchFamily="2" charset="-122"/>
                </a:rPr>
                <a:t>2</a:t>
              </a:r>
              <a:endParaRPr lang="en-US" altLang="zh-CN" sz="2400" dirty="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endParaRPr>
            </a:p>
          </p:txBody>
        </p:sp>
      </p:grpSp>
      <p:sp>
        <p:nvSpPr>
          <p:cNvPr id="13322" name="Hình chữ nhật 2"/>
          <p:cNvSpPr>
            <a:spLocks noChangeArrowheads="1"/>
          </p:cNvSpPr>
          <p:nvPr/>
        </p:nvSpPr>
        <p:spPr bwMode="auto">
          <a:xfrm>
            <a:off x="5867400" y="5420363"/>
            <a:ext cx="106510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smtClean="0">
                <a:latin typeface="Times New Roman" pitchFamily="18" charset="0"/>
              </a:rPr>
              <a:t>                                                  64 x</a:t>
            </a:r>
            <a:endParaRPr lang="en-US" altLang="en-US" sz="2800" baseline="30000">
              <a:latin typeface="Times New Roman" pitchFamily="18" charset="0"/>
            </a:endParaRPr>
          </a:p>
        </p:txBody>
      </p:sp>
      <p:grpSp>
        <p:nvGrpSpPr>
          <p:cNvPr id="13318" name="Group 13"/>
          <p:cNvGrpSpPr>
            <a:grpSpLocks/>
          </p:cNvGrpSpPr>
          <p:nvPr/>
        </p:nvGrpSpPr>
        <p:grpSpPr bwMode="auto">
          <a:xfrm>
            <a:off x="3252788" y="3190875"/>
            <a:ext cx="481012" cy="771525"/>
            <a:chOff x="1196236" y="4040688"/>
            <a:chExt cx="480164" cy="771394"/>
          </a:xfrm>
        </p:grpSpPr>
        <p:sp>
          <p:nvSpPr>
            <p:cNvPr id="32" name="Rectangle 14"/>
            <p:cNvSpPr/>
            <p:nvPr/>
          </p:nvSpPr>
          <p:spPr>
            <a:xfrm>
              <a:off x="1218422" y="4040688"/>
              <a:ext cx="457978" cy="38093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US" altLang="zh-CN" sz="3200" u="sng" dirty="0">
                  <a:solidFill>
                    <a:schemeClr val="tx1"/>
                  </a:solidFill>
                  <a:latin typeface="Times New Roman" pitchFamily="18" charset="0"/>
                  <a:ea typeface="SimSun" pitchFamily="2" charset="-122"/>
                </a:rPr>
                <a:t>3</a:t>
              </a:r>
              <a:endParaRPr lang="en-US" altLang="zh-CN" sz="2400" u="sng" dirty="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33" name="Rectangle 15"/>
            <p:cNvSpPr/>
            <p:nvPr/>
          </p:nvSpPr>
          <p:spPr>
            <a:xfrm>
              <a:off x="1196236" y="4431147"/>
              <a:ext cx="457978" cy="38093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en-US" altLang="zh-CN" sz="3200" dirty="0">
                  <a:solidFill>
                    <a:schemeClr val="tx1"/>
                  </a:solidFill>
                  <a:latin typeface="Times New Roman" pitchFamily="18" charset="0"/>
                  <a:ea typeface="SimSun" pitchFamily="2" charset="-122"/>
                </a:rPr>
                <a:t>2</a:t>
              </a:r>
              <a:endParaRPr lang="en-US" altLang="zh-CN" sz="2400" dirty="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-76201" y="5789613"/>
            <a:ext cx="5889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200" smtClean="0">
                <a:latin typeface="Times New Roman" pitchFamily="18" charset="0"/>
              </a:rPr>
              <a:t>b. Thể tích hình lập ph</a:t>
            </a:r>
            <a:r>
              <a:rPr lang="vi-VN" altLang="en-US" sz="3200" smtClean="0">
                <a:latin typeface="Times New Roman" pitchFamily="18" charset="0"/>
              </a:rPr>
              <a:t>ư</a:t>
            </a:r>
            <a:r>
              <a:rPr lang="en-US" altLang="en-US" sz="3200" smtClean="0">
                <a:latin typeface="Times New Roman" pitchFamily="18" charset="0"/>
              </a:rPr>
              <a:t>ơng lớn là:</a:t>
            </a:r>
            <a:endParaRPr 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7239000" y="5903893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smtClean="0">
                <a:latin typeface="Times New Roman" pitchFamily="18" charset="0"/>
              </a:rPr>
              <a:t>= 96 m</a:t>
            </a:r>
            <a:r>
              <a:rPr lang="en-US" altLang="en-US" sz="2800" baseline="30000" smtClean="0">
                <a:latin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51411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/>
      <p:bldP spid="2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AutoShape 4"/>
          <p:cNvSpPr>
            <a:spLocks noChangeArrowheads="1"/>
          </p:cNvSpPr>
          <p:nvPr/>
        </p:nvSpPr>
        <p:spPr bwMode="auto">
          <a:xfrm>
            <a:off x="228600" y="2273300"/>
            <a:ext cx="8534400" cy="2819400"/>
          </a:xfrm>
          <a:prstGeom prst="ellipseRibbon2">
            <a:avLst>
              <a:gd name="adj1" fmla="val 20944"/>
              <a:gd name="adj2" fmla="val 66102"/>
              <a:gd name="adj3" fmla="val 11148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4000" b="1">
                <a:latin typeface="Times New Roman" pitchFamily="18" charset="0"/>
              </a:rPr>
              <a:t>Chúc các em </a:t>
            </a:r>
          </a:p>
          <a:p>
            <a:pPr algn="ctr" eaLnBrk="1" hangingPunct="1"/>
            <a:r>
              <a:rPr lang="en-US" altLang="en-US" sz="4000" b="1">
                <a:latin typeface="Times New Roman" pitchFamily="18" charset="0"/>
              </a:rPr>
              <a:t>chăm ngoan, học tốt!</a:t>
            </a:r>
          </a:p>
        </p:txBody>
      </p:sp>
      <p:pic>
        <p:nvPicPr>
          <p:cNvPr id="9219" name="Picture 7" descr="blumen-pflanzen042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57625" y="3287713"/>
            <a:ext cx="1428750" cy="1428750"/>
          </a:xfrm>
          <a:noFill/>
        </p:spPr>
      </p:pic>
      <p:pic>
        <p:nvPicPr>
          <p:cNvPr id="9220" name="Picture 8" descr="blumen-pflanzen04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20065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21" name="Group 9"/>
          <p:cNvGrpSpPr>
            <a:grpSpLocks/>
          </p:cNvGrpSpPr>
          <p:nvPr/>
        </p:nvGrpSpPr>
        <p:grpSpPr bwMode="auto">
          <a:xfrm>
            <a:off x="3695700" y="4619625"/>
            <a:ext cx="1752600" cy="1295400"/>
            <a:chOff x="1968" y="1152"/>
            <a:chExt cx="1829" cy="2688"/>
          </a:xfrm>
        </p:grpSpPr>
        <p:pic>
          <p:nvPicPr>
            <p:cNvPr id="9223" name="Picture 10" descr="hoahong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1152"/>
              <a:ext cx="1301" cy="2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224" name="Group 11"/>
            <p:cNvGrpSpPr>
              <a:grpSpLocks/>
            </p:cNvGrpSpPr>
            <p:nvPr/>
          </p:nvGrpSpPr>
          <p:grpSpPr bwMode="auto">
            <a:xfrm>
              <a:off x="1968" y="1296"/>
              <a:ext cx="1829" cy="2256"/>
              <a:chOff x="1968" y="1296"/>
              <a:chExt cx="1829" cy="2256"/>
            </a:xfrm>
          </p:grpSpPr>
          <p:pic>
            <p:nvPicPr>
              <p:cNvPr id="9225" name="Picture 12" descr="hoahong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1466575">
                <a:off x="2112" y="1776"/>
                <a:ext cx="800" cy="1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26" name="Picture 13" descr="hoahong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724743">
                <a:off x="2304" y="1296"/>
                <a:ext cx="1301" cy="18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27" name="Picture 14" descr="hoahong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1466575">
                <a:off x="1968" y="2304"/>
                <a:ext cx="800" cy="1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28" name="Picture 15" descr="hoahong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78134">
                <a:off x="2496" y="1680"/>
                <a:ext cx="1301" cy="18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9222" name="Picture 16" descr="1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28600"/>
            <a:ext cx="18288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927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091148"/>
            <a:ext cx="8153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1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2,5cm.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924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2843213" y="1484313"/>
            <a:ext cx="48244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vi-VN" b="1"/>
          </a:p>
        </p:txBody>
      </p:sp>
      <p:pic>
        <p:nvPicPr>
          <p:cNvPr id="4099" name="Picture 2" descr="BAR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42113"/>
            <a:ext cx="9144000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2" descr="BAR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4613" y="0"/>
            <a:ext cx="304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" descr="BAR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2" descr="BAR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 Box 10"/>
          <p:cNvSpPr txBox="1">
            <a:spLocks noChangeArrowheads="1"/>
          </p:cNvSpPr>
          <p:nvPr/>
        </p:nvSpPr>
        <p:spPr bwMode="auto">
          <a:xfrm>
            <a:off x="2843213" y="1123950"/>
            <a:ext cx="48244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vi-VN" b="1"/>
          </a:p>
        </p:txBody>
      </p:sp>
      <p:sp>
        <p:nvSpPr>
          <p:cNvPr id="143385" name="Text Box 25"/>
          <p:cNvSpPr txBox="1">
            <a:spLocks noChangeArrowheads="1"/>
          </p:cNvSpPr>
          <p:nvPr/>
        </p:nvSpPr>
        <p:spPr bwMode="auto">
          <a:xfrm>
            <a:off x="323850" y="500063"/>
            <a:ext cx="25336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Bài 1: Tóm tắt: </a:t>
            </a:r>
          </a:p>
        </p:txBody>
      </p:sp>
      <p:sp>
        <p:nvSpPr>
          <p:cNvPr id="143387" name="Text Box 27"/>
          <p:cNvSpPr txBox="1">
            <a:spLocks noChangeArrowheads="1"/>
          </p:cNvSpPr>
          <p:nvPr/>
        </p:nvSpPr>
        <p:spPr bwMode="auto">
          <a:xfrm>
            <a:off x="180975" y="1643063"/>
            <a:ext cx="3095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Cạnh     : 2,5 cm</a:t>
            </a:r>
          </a:p>
        </p:txBody>
      </p:sp>
      <p:sp>
        <p:nvSpPr>
          <p:cNvPr id="143388" name="Text Box 28"/>
          <p:cNvSpPr txBox="1">
            <a:spLocks noChangeArrowheads="1"/>
          </p:cNvSpPr>
          <p:nvPr/>
        </p:nvSpPr>
        <p:spPr bwMode="auto">
          <a:xfrm>
            <a:off x="180975" y="2074863"/>
            <a:ext cx="32400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       S</a:t>
            </a:r>
            <a:r>
              <a:rPr lang="en-US" sz="2400" b="1" baseline="-25000">
                <a:solidFill>
                  <a:srgbClr val="000099"/>
                </a:solidFill>
              </a:rPr>
              <a:t>1</a:t>
            </a:r>
            <a:r>
              <a:rPr lang="en-US" sz="2400" b="1">
                <a:solidFill>
                  <a:srgbClr val="000099"/>
                </a:solidFill>
              </a:rPr>
              <a:t> mặt : …cm</a:t>
            </a:r>
            <a:r>
              <a:rPr lang="en-US" sz="2400" b="1" baseline="30000">
                <a:solidFill>
                  <a:srgbClr val="000099"/>
                </a:solidFill>
              </a:rPr>
              <a:t>2</a:t>
            </a:r>
            <a:r>
              <a:rPr lang="en-US" sz="2400" b="1">
                <a:solidFill>
                  <a:srgbClr val="000099"/>
                </a:solidFill>
              </a:rPr>
              <a:t>?</a:t>
            </a:r>
          </a:p>
        </p:txBody>
      </p:sp>
      <p:sp>
        <p:nvSpPr>
          <p:cNvPr id="143389" name="Text Box 29"/>
          <p:cNvSpPr txBox="1">
            <a:spLocks noChangeArrowheads="1"/>
          </p:cNvSpPr>
          <p:nvPr/>
        </p:nvSpPr>
        <p:spPr bwMode="auto">
          <a:xfrm>
            <a:off x="0" y="2578100"/>
            <a:ext cx="32400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   S</a:t>
            </a:r>
            <a:r>
              <a:rPr lang="en-US" sz="2400" b="1" baseline="-25000">
                <a:solidFill>
                  <a:srgbClr val="000099"/>
                </a:solidFill>
              </a:rPr>
              <a:t>tp</a:t>
            </a:r>
            <a:r>
              <a:rPr lang="en-US" sz="2400" b="1">
                <a:solidFill>
                  <a:srgbClr val="000099"/>
                </a:solidFill>
              </a:rPr>
              <a:t>      : …cm</a:t>
            </a:r>
            <a:r>
              <a:rPr lang="en-US" sz="2400" b="1" baseline="30000">
                <a:solidFill>
                  <a:srgbClr val="000099"/>
                </a:solidFill>
              </a:rPr>
              <a:t>2</a:t>
            </a:r>
            <a:r>
              <a:rPr lang="en-US" sz="2400" b="1">
                <a:solidFill>
                  <a:srgbClr val="000099"/>
                </a:solidFill>
              </a:rPr>
              <a:t>?</a:t>
            </a:r>
          </a:p>
        </p:txBody>
      </p:sp>
      <p:sp>
        <p:nvSpPr>
          <p:cNvPr id="143390" name="Line 30"/>
          <p:cNvSpPr>
            <a:spLocks noChangeShapeType="1"/>
          </p:cNvSpPr>
          <p:nvPr/>
        </p:nvSpPr>
        <p:spPr bwMode="auto">
          <a:xfrm flipH="1" flipV="1">
            <a:off x="3571875" y="714375"/>
            <a:ext cx="71438" cy="4824413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143391" name="Text Box 31"/>
          <p:cNvSpPr txBox="1">
            <a:spLocks noChangeArrowheads="1"/>
          </p:cNvSpPr>
          <p:nvPr/>
        </p:nvSpPr>
        <p:spPr bwMode="auto">
          <a:xfrm>
            <a:off x="5292725" y="739775"/>
            <a:ext cx="1727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000099"/>
                </a:solidFill>
              </a:rPr>
              <a:t>Bài giải</a:t>
            </a:r>
            <a:r>
              <a:rPr lang="en-US" sz="2400" b="1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143393" name="Text Box 33"/>
          <p:cNvSpPr txBox="1">
            <a:spLocks noChangeArrowheads="1"/>
          </p:cNvSpPr>
          <p:nvPr/>
        </p:nvSpPr>
        <p:spPr bwMode="auto">
          <a:xfrm>
            <a:off x="3779838" y="1171575"/>
            <a:ext cx="54895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Diện tích một mặt của hình lập phương đó là:</a:t>
            </a:r>
          </a:p>
        </p:txBody>
      </p:sp>
      <p:sp>
        <p:nvSpPr>
          <p:cNvPr id="143395" name="Text Box 35"/>
          <p:cNvSpPr txBox="1">
            <a:spLocks noChangeArrowheads="1"/>
          </p:cNvSpPr>
          <p:nvPr/>
        </p:nvSpPr>
        <p:spPr bwMode="auto">
          <a:xfrm>
            <a:off x="4356100" y="1890713"/>
            <a:ext cx="3673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2,5 x 2,5 = 6,25 (cm</a:t>
            </a:r>
            <a:r>
              <a:rPr lang="en-US" sz="2400" b="1" baseline="30000">
                <a:solidFill>
                  <a:srgbClr val="000099"/>
                </a:solidFill>
              </a:rPr>
              <a:t>2</a:t>
            </a:r>
            <a:r>
              <a:rPr lang="en-US" sz="2400" b="1">
                <a:solidFill>
                  <a:srgbClr val="000099"/>
                </a:solidFill>
              </a:rPr>
              <a:t>)</a:t>
            </a:r>
          </a:p>
        </p:txBody>
      </p:sp>
      <p:sp>
        <p:nvSpPr>
          <p:cNvPr id="143397" name="Text Box 37"/>
          <p:cNvSpPr txBox="1">
            <a:spLocks noChangeArrowheads="1"/>
          </p:cNvSpPr>
          <p:nvPr/>
        </p:nvSpPr>
        <p:spPr bwMode="auto">
          <a:xfrm>
            <a:off x="3708400" y="2251075"/>
            <a:ext cx="55610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Diện tích toàn phần của hình lập phương đó là:</a:t>
            </a:r>
          </a:p>
        </p:txBody>
      </p:sp>
      <p:sp>
        <p:nvSpPr>
          <p:cNvPr id="143398" name="Text Box 38"/>
          <p:cNvSpPr txBox="1">
            <a:spLocks noChangeArrowheads="1"/>
          </p:cNvSpPr>
          <p:nvPr/>
        </p:nvSpPr>
        <p:spPr bwMode="auto">
          <a:xfrm>
            <a:off x="4284663" y="2971800"/>
            <a:ext cx="3673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62,5 x 6 = 375 (cm</a:t>
            </a:r>
            <a:r>
              <a:rPr lang="en-US" sz="2400" b="1" baseline="30000">
                <a:solidFill>
                  <a:srgbClr val="000099"/>
                </a:solidFill>
              </a:rPr>
              <a:t>2</a:t>
            </a:r>
            <a:r>
              <a:rPr lang="en-US" sz="2400" b="1">
                <a:solidFill>
                  <a:srgbClr val="000099"/>
                </a:solidFill>
              </a:rPr>
              <a:t>)</a:t>
            </a:r>
          </a:p>
        </p:txBody>
      </p:sp>
      <p:sp>
        <p:nvSpPr>
          <p:cNvPr id="143399" name="Text Box 39"/>
          <p:cNvSpPr txBox="1">
            <a:spLocks noChangeArrowheads="1"/>
          </p:cNvSpPr>
          <p:nvPr/>
        </p:nvSpPr>
        <p:spPr bwMode="auto">
          <a:xfrm>
            <a:off x="3708400" y="3403600"/>
            <a:ext cx="5184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Thể tích của hình lập phương đó là:</a:t>
            </a:r>
          </a:p>
        </p:txBody>
      </p:sp>
      <p:sp>
        <p:nvSpPr>
          <p:cNvPr id="143400" name="Text Box 40"/>
          <p:cNvSpPr txBox="1">
            <a:spLocks noChangeArrowheads="1"/>
          </p:cNvSpPr>
          <p:nvPr/>
        </p:nvSpPr>
        <p:spPr bwMode="auto">
          <a:xfrm>
            <a:off x="3708400" y="3835400"/>
            <a:ext cx="5435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2,5 x 2,5 x 2,5 = 15,625 (cm</a:t>
            </a:r>
            <a:r>
              <a:rPr lang="en-US" sz="2400" b="1" baseline="30000">
                <a:solidFill>
                  <a:srgbClr val="000099"/>
                </a:solidFill>
              </a:rPr>
              <a:t>3</a:t>
            </a:r>
            <a:r>
              <a:rPr lang="en-US" sz="2400" b="1">
                <a:solidFill>
                  <a:srgbClr val="000099"/>
                </a:solidFill>
              </a:rPr>
              <a:t>)</a:t>
            </a:r>
          </a:p>
        </p:txBody>
      </p:sp>
      <p:sp>
        <p:nvSpPr>
          <p:cNvPr id="143401" name="Text Box 41"/>
          <p:cNvSpPr txBox="1">
            <a:spLocks noChangeArrowheads="1"/>
          </p:cNvSpPr>
          <p:nvPr/>
        </p:nvSpPr>
        <p:spPr bwMode="auto">
          <a:xfrm>
            <a:off x="0" y="3009900"/>
            <a:ext cx="32400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         V           : …cm</a:t>
            </a:r>
            <a:r>
              <a:rPr lang="en-US" sz="2400" b="1" baseline="30000">
                <a:solidFill>
                  <a:srgbClr val="000099"/>
                </a:solidFill>
              </a:rPr>
              <a:t>3</a:t>
            </a:r>
            <a:r>
              <a:rPr lang="en-US" sz="2400" b="1">
                <a:solidFill>
                  <a:srgbClr val="000099"/>
                </a:solidFill>
              </a:rPr>
              <a:t>?</a:t>
            </a:r>
          </a:p>
        </p:txBody>
      </p:sp>
      <p:sp>
        <p:nvSpPr>
          <p:cNvPr id="143402" name="Text Box 42"/>
          <p:cNvSpPr txBox="1">
            <a:spLocks noChangeArrowheads="1"/>
          </p:cNvSpPr>
          <p:nvPr/>
        </p:nvSpPr>
        <p:spPr bwMode="auto">
          <a:xfrm>
            <a:off x="5003800" y="4340225"/>
            <a:ext cx="15128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Đáp số: </a:t>
            </a:r>
          </a:p>
        </p:txBody>
      </p:sp>
      <p:sp>
        <p:nvSpPr>
          <p:cNvPr id="143404" name="Text Box 44"/>
          <p:cNvSpPr txBox="1">
            <a:spLocks noChangeArrowheads="1"/>
          </p:cNvSpPr>
          <p:nvPr/>
        </p:nvSpPr>
        <p:spPr bwMode="auto">
          <a:xfrm>
            <a:off x="6084888" y="4340225"/>
            <a:ext cx="14398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6,25cm</a:t>
            </a:r>
            <a:r>
              <a:rPr lang="en-US" sz="2400" b="1" baseline="30000">
                <a:solidFill>
                  <a:srgbClr val="000099"/>
                </a:solidFill>
              </a:rPr>
              <a:t>2</a:t>
            </a:r>
            <a:endParaRPr lang="en-US" sz="2400" b="1">
              <a:solidFill>
                <a:srgbClr val="000099"/>
              </a:solidFill>
            </a:endParaRPr>
          </a:p>
        </p:txBody>
      </p:sp>
      <p:sp>
        <p:nvSpPr>
          <p:cNvPr id="143405" name="Text Box 45"/>
          <p:cNvSpPr txBox="1">
            <a:spLocks noChangeArrowheads="1"/>
          </p:cNvSpPr>
          <p:nvPr/>
        </p:nvSpPr>
        <p:spPr bwMode="auto">
          <a:xfrm>
            <a:off x="6156325" y="4772025"/>
            <a:ext cx="12969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375cm</a:t>
            </a:r>
            <a:r>
              <a:rPr lang="en-US" sz="2400" b="1" baseline="30000">
                <a:solidFill>
                  <a:srgbClr val="000099"/>
                </a:solidFill>
              </a:rPr>
              <a:t>2</a:t>
            </a:r>
            <a:endParaRPr lang="en-US" sz="2400" b="1">
              <a:solidFill>
                <a:srgbClr val="000099"/>
              </a:solidFill>
            </a:endParaRPr>
          </a:p>
        </p:txBody>
      </p:sp>
      <p:sp>
        <p:nvSpPr>
          <p:cNvPr id="143406" name="Text Box 46"/>
          <p:cNvSpPr txBox="1">
            <a:spLocks noChangeArrowheads="1"/>
          </p:cNvSpPr>
          <p:nvPr/>
        </p:nvSpPr>
        <p:spPr bwMode="auto">
          <a:xfrm>
            <a:off x="6157913" y="5203825"/>
            <a:ext cx="1727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15,625cm</a:t>
            </a:r>
            <a:r>
              <a:rPr lang="en-US" sz="2400" b="1" baseline="30000">
                <a:solidFill>
                  <a:srgbClr val="000099"/>
                </a:solidFill>
              </a:rPr>
              <a:t>3</a:t>
            </a:r>
            <a:endParaRPr lang="en-US" sz="2400" b="1">
              <a:solidFill>
                <a:srgbClr val="000099"/>
              </a:solidFill>
            </a:endParaRPr>
          </a:p>
        </p:txBody>
      </p:sp>
      <p:sp>
        <p:nvSpPr>
          <p:cNvPr id="2" name="Text Box 26"/>
          <p:cNvSpPr txBox="1">
            <a:spLocks noChangeArrowheads="1"/>
          </p:cNvSpPr>
          <p:nvPr/>
        </p:nvSpPr>
        <p:spPr bwMode="auto">
          <a:xfrm>
            <a:off x="26988" y="1022648"/>
            <a:ext cx="36163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Cho hình lập ph</a:t>
            </a:r>
            <a:r>
              <a:rPr lang="vi-VN" sz="2400" b="1">
                <a:solidFill>
                  <a:srgbClr val="000099"/>
                </a:solidFill>
              </a:rPr>
              <a:t>ươ</a:t>
            </a:r>
            <a:r>
              <a:rPr lang="en-US" sz="2400" b="1">
                <a:solidFill>
                  <a:srgbClr val="000099"/>
                </a:solidFill>
              </a:rPr>
              <a:t>ng có:</a:t>
            </a:r>
          </a:p>
        </p:txBody>
      </p:sp>
    </p:spTree>
    <p:extLst>
      <p:ext uri="{BB962C8B-B14F-4D97-AF65-F5344CB8AC3E}">
        <p14:creationId xmlns:p14="http://schemas.microsoft.com/office/powerpoint/2010/main" val="318391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3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3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3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3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143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143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3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3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3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3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3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3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3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3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3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3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3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3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3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3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3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3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3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3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43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43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5" grpId="0"/>
      <p:bldP spid="143387" grpId="0"/>
      <p:bldP spid="143388" grpId="0"/>
      <p:bldP spid="143389" grpId="0"/>
      <p:bldP spid="143390" grpId="0" animBg="1"/>
      <p:bldP spid="143391" grpId="0"/>
      <p:bldP spid="143393" grpId="0"/>
      <p:bldP spid="143395" grpId="0"/>
      <p:bldP spid="143397" grpId="0"/>
      <p:bldP spid="143398" grpId="0"/>
      <p:bldP spid="143399" grpId="0"/>
      <p:bldP spid="143400" grpId="0"/>
      <p:bldP spid="143401" grpId="0"/>
      <p:bldP spid="143402" grpId="0"/>
      <p:bldP spid="143404" grpId="0"/>
      <p:bldP spid="143405" grpId="0"/>
      <p:bldP spid="143406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55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830725"/>
              </p:ext>
            </p:extLst>
          </p:nvPr>
        </p:nvGraphicFramePr>
        <p:xfrm>
          <a:off x="1295400" y="2195513"/>
          <a:ext cx="7239000" cy="4374456"/>
        </p:xfrm>
        <a:graphic>
          <a:graphicData uri="http://schemas.openxmlformats.org/drawingml/2006/table">
            <a:tbl>
              <a:tblPr/>
              <a:tblGrid>
                <a:gridCol w="2376488"/>
                <a:gridCol w="1662112"/>
                <a:gridCol w="1600200"/>
                <a:gridCol w="1600200"/>
              </a:tblGrid>
              <a:tr h="5334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Hình hộp chữ nhật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(1)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(3)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Chiều dài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11cm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0,4m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dm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Chiều rộng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10cm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0,25m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dm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Chiều cao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6cm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0,9m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dm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Diện tích mặt đáy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Diện tích xung quanh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Thể tích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742" name="Object 46"/>
          <p:cNvGraphicFramePr>
            <a:graphicFrameLocks noChangeAspect="1"/>
          </p:cNvGraphicFramePr>
          <p:nvPr/>
        </p:nvGraphicFramePr>
        <p:xfrm>
          <a:off x="7234238" y="2728913"/>
          <a:ext cx="38576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3" imgW="152334" imgH="393529" progId="Equation.DSMT4">
                  <p:embed/>
                </p:oleObj>
              </mc:Choice>
              <mc:Fallback>
                <p:oleObj name="Equation" r:id="rId3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4238" y="2728913"/>
                        <a:ext cx="38576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3" name="Object 47"/>
          <p:cNvGraphicFramePr>
            <a:graphicFrameLocks noChangeAspect="1"/>
          </p:cNvGraphicFramePr>
          <p:nvPr/>
        </p:nvGraphicFramePr>
        <p:xfrm>
          <a:off x="7239000" y="3432175"/>
          <a:ext cx="4206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5" imgW="114250" imgH="228501" progId="Equation.DSMT4">
                  <p:embed/>
                </p:oleObj>
              </mc:Choice>
              <mc:Fallback>
                <p:oleObj name="Equation" r:id="rId5" imgW="114250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432175"/>
                        <a:ext cx="42068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4" name="Object 48"/>
          <p:cNvGraphicFramePr>
            <a:graphicFrameLocks noChangeAspect="1"/>
          </p:cNvGraphicFramePr>
          <p:nvPr/>
        </p:nvGraphicFramePr>
        <p:xfrm>
          <a:off x="7296150" y="4227513"/>
          <a:ext cx="3238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7" imgW="152334" imgH="393529" progId="Equation.DSMT4">
                  <p:embed/>
                </p:oleObj>
              </mc:Choice>
              <mc:Fallback>
                <p:oleObj name="Equation" r:id="rId7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6150" y="4227513"/>
                        <a:ext cx="3238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07" name="Text Box 61"/>
          <p:cNvSpPr txBox="1">
            <a:spLocks noChangeArrowheads="1"/>
          </p:cNvSpPr>
          <p:nvPr/>
        </p:nvSpPr>
        <p:spPr bwMode="auto">
          <a:xfrm>
            <a:off x="3990975" y="0"/>
            <a:ext cx="14064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4800"/>
              <a:t>Toán</a:t>
            </a:r>
          </a:p>
        </p:txBody>
      </p:sp>
      <p:sp>
        <p:nvSpPr>
          <p:cNvPr id="15408" name="Text Box 62"/>
          <p:cNvSpPr txBox="1">
            <a:spLocks noChangeArrowheads="1"/>
          </p:cNvSpPr>
          <p:nvPr/>
        </p:nvSpPr>
        <p:spPr bwMode="auto">
          <a:xfrm>
            <a:off x="2971800" y="685800"/>
            <a:ext cx="35189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600" b="1"/>
              <a:t>Luyện tập chung</a:t>
            </a:r>
          </a:p>
        </p:txBody>
      </p:sp>
      <p:sp>
        <p:nvSpPr>
          <p:cNvPr id="29760" name="Text Box 64"/>
          <p:cNvSpPr txBox="1">
            <a:spLocks noChangeArrowheads="1"/>
          </p:cNvSpPr>
          <p:nvPr/>
        </p:nvSpPr>
        <p:spPr bwMode="auto">
          <a:xfrm>
            <a:off x="609600" y="1600200"/>
            <a:ext cx="10919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/>
              <a:t>Bài </a:t>
            </a:r>
            <a:r>
              <a:rPr lang="en-US" sz="2800" b="1" smtClean="0"/>
              <a:t>2:</a:t>
            </a:r>
            <a:endParaRPr lang="en-US" sz="2800" b="1"/>
          </a:p>
        </p:txBody>
      </p:sp>
      <p:sp>
        <p:nvSpPr>
          <p:cNvPr id="29761" name="Text Box 65"/>
          <p:cNvSpPr txBox="1">
            <a:spLocks noChangeArrowheads="1"/>
          </p:cNvSpPr>
          <p:nvPr/>
        </p:nvSpPr>
        <p:spPr bwMode="auto">
          <a:xfrm>
            <a:off x="1508125" y="1614488"/>
            <a:ext cx="51919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/>
              <a:t>Viết số đo thích hợp vào ô trống:</a:t>
            </a:r>
          </a:p>
        </p:txBody>
      </p:sp>
    </p:spTree>
    <p:extLst>
      <p:ext uri="{BB962C8B-B14F-4D97-AF65-F5344CB8AC3E}">
        <p14:creationId xmlns:p14="http://schemas.microsoft.com/office/powerpoint/2010/main" val="206445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9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9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9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9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9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9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60" grpId="0"/>
      <p:bldP spid="297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0" name="Picture 4" descr="rose01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50163">
            <a:off x="-85681" y="778664"/>
            <a:ext cx="695325" cy="474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457201" y="755825"/>
            <a:ext cx="8686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/>
              <a:t>Nêu cách tính diện tích xung quanh của hình hộp chữ nhật?</a:t>
            </a:r>
          </a:p>
        </p:txBody>
      </p:sp>
      <p:pic>
        <p:nvPicPr>
          <p:cNvPr id="50182" name="Picture 6" descr="ICO_FL_FU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00"/>
            <a:ext cx="28287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-76200" y="1815405"/>
            <a:ext cx="890548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/>
              <a:t>        </a:t>
            </a:r>
            <a:r>
              <a:rPr lang="en-US" sz="2800" b="1"/>
              <a:t>Muốn tính diện tích xung quanh của hình hộp chữ nhật ta</a:t>
            </a:r>
          </a:p>
          <a:p>
            <a:r>
              <a:rPr lang="en-US" sz="2800" b="1"/>
              <a:t> lấy chu vi mặt đáy nhân với chiều cao ( cùng đơn vị đo )</a:t>
            </a:r>
          </a:p>
        </p:txBody>
      </p:sp>
      <p:pic>
        <p:nvPicPr>
          <p:cNvPr id="50186" name="Picture 10" descr="rose01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50163">
            <a:off x="-161881" y="3381537"/>
            <a:ext cx="695325" cy="474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609600" y="3429000"/>
            <a:ext cx="673795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/>
              <a:t>Nêu cách tính thể tích của hình hộp chữ nhật?</a:t>
            </a:r>
          </a:p>
        </p:txBody>
      </p:sp>
      <p:pic>
        <p:nvPicPr>
          <p:cNvPr id="50188" name="Picture 12" descr="ICO_FL_FU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95800"/>
            <a:ext cx="28287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132231" y="4419600"/>
            <a:ext cx="954516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700" b="1"/>
              <a:t>    </a:t>
            </a:r>
            <a:r>
              <a:rPr lang="en-US" sz="2700" b="1" smtClean="0"/>
              <a:t>Muốn </a:t>
            </a:r>
            <a:r>
              <a:rPr lang="en-US" sz="2700" b="1"/>
              <a:t>tính thể tích của hình hộp chữ nhật ta lấy chiều dài </a:t>
            </a:r>
            <a:endParaRPr lang="en-US" sz="2700" b="1" smtClean="0"/>
          </a:p>
          <a:p>
            <a:r>
              <a:rPr lang="en-US" sz="2700" b="1"/>
              <a:t>n</a:t>
            </a:r>
            <a:r>
              <a:rPr lang="en-US" sz="2700" b="1" smtClean="0"/>
              <a:t>hân với </a:t>
            </a:r>
            <a:r>
              <a:rPr lang="en-US" sz="2700" b="1"/>
              <a:t>chiều rộng rồi nhân với chiều cao ( cùng đơn vị đo )</a:t>
            </a:r>
          </a:p>
        </p:txBody>
      </p:sp>
    </p:spTree>
    <p:extLst>
      <p:ext uri="{BB962C8B-B14F-4D97-AF65-F5344CB8AC3E}">
        <p14:creationId xmlns:p14="http://schemas.microsoft.com/office/powerpoint/2010/main" val="282812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20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20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/>
      <p:bldP spid="50183" grpId="0"/>
      <p:bldP spid="50187" grpId="0"/>
      <p:bldP spid="501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667" name="Group 139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828715695"/>
              </p:ext>
            </p:extLst>
          </p:nvPr>
        </p:nvGraphicFramePr>
        <p:xfrm>
          <a:off x="1447800" y="990600"/>
          <a:ext cx="7239000" cy="5486400"/>
        </p:xfrm>
        <a:graphic>
          <a:graphicData uri="http://schemas.openxmlformats.org/drawingml/2006/table">
            <a:tbl>
              <a:tblPr/>
              <a:tblGrid>
                <a:gridCol w="2376488"/>
                <a:gridCol w="1662112"/>
                <a:gridCol w="1600200"/>
                <a:gridCol w="1600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Hình hộp chữ nhật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Chiều dài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0,4m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dm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Chiều rộng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0,25m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dm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Chiều cao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0,9m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dm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Diện tích mặt đáy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Diện tích xung quanh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Thể tích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610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236488"/>
              </p:ext>
            </p:extLst>
          </p:nvPr>
        </p:nvGraphicFramePr>
        <p:xfrm>
          <a:off x="7386638" y="1600200"/>
          <a:ext cx="38576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Equation" r:id="rId3" imgW="152334" imgH="393529" progId="Equation.DSMT4">
                  <p:embed/>
                </p:oleObj>
              </mc:Choice>
              <mc:Fallback>
                <p:oleObj name="Equation" r:id="rId3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6638" y="1600200"/>
                        <a:ext cx="38576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637" name="Object 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098864"/>
              </p:ext>
            </p:extLst>
          </p:nvPr>
        </p:nvGraphicFramePr>
        <p:xfrm>
          <a:off x="7391400" y="2286000"/>
          <a:ext cx="4206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Equation" r:id="rId5" imgW="114250" imgH="228501" progId="Equation.DSMT4">
                  <p:embed/>
                </p:oleObj>
              </mc:Choice>
              <mc:Fallback>
                <p:oleObj name="Equation" r:id="rId5" imgW="114250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286000"/>
                        <a:ext cx="42068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646" name="Object 1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090611"/>
              </p:ext>
            </p:extLst>
          </p:nvPr>
        </p:nvGraphicFramePr>
        <p:xfrm>
          <a:off x="7448550" y="3124200"/>
          <a:ext cx="3238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Equation" r:id="rId7" imgW="152334" imgH="393529" progId="Equation.DSMT4">
                  <p:embed/>
                </p:oleObj>
              </mc:Choice>
              <mc:Fallback>
                <p:oleObj name="Equation" r:id="rId7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8550" y="3124200"/>
                        <a:ext cx="3238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673" name="Text Box 145"/>
          <p:cNvSpPr txBox="1">
            <a:spLocks noChangeArrowheads="1"/>
          </p:cNvSpPr>
          <p:nvPr/>
        </p:nvSpPr>
        <p:spPr bwMode="auto">
          <a:xfrm>
            <a:off x="4191000" y="4038600"/>
            <a:ext cx="990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6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b="1"/>
              <a:t>110cm</a:t>
            </a:r>
            <a:r>
              <a:rPr lang="en-US" sz="2000" b="1" baseline="30000"/>
              <a:t>2</a:t>
            </a:r>
            <a:endParaRPr lang="en-US" sz="2000" b="1"/>
          </a:p>
          <a:p>
            <a:endParaRPr lang="en-US" sz="2000" b="1"/>
          </a:p>
        </p:txBody>
      </p:sp>
      <p:sp>
        <p:nvSpPr>
          <p:cNvPr id="22674" name="Text Box 146"/>
          <p:cNvSpPr txBox="1">
            <a:spLocks noChangeArrowheads="1"/>
          </p:cNvSpPr>
          <p:nvPr/>
        </p:nvSpPr>
        <p:spPr bwMode="auto">
          <a:xfrm>
            <a:off x="4216400" y="5029200"/>
            <a:ext cx="9906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6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/>
              <a:t>252</a:t>
            </a:r>
            <a:r>
              <a:rPr lang="en-US" sz="2000" b="1"/>
              <a:t>cm</a:t>
            </a:r>
            <a:r>
              <a:rPr lang="en-US" sz="2000" b="1" baseline="30000"/>
              <a:t>2</a:t>
            </a:r>
            <a:endParaRPr lang="en-US" sz="2000" b="1"/>
          </a:p>
          <a:p>
            <a:endParaRPr lang="en-US" sz="2000" b="1"/>
          </a:p>
        </p:txBody>
      </p:sp>
      <p:sp>
        <p:nvSpPr>
          <p:cNvPr id="22675" name="Text Box 147"/>
          <p:cNvSpPr txBox="1">
            <a:spLocks noChangeArrowheads="1"/>
          </p:cNvSpPr>
          <p:nvPr/>
        </p:nvSpPr>
        <p:spPr bwMode="auto">
          <a:xfrm>
            <a:off x="4191000" y="5791200"/>
            <a:ext cx="990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6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/>
              <a:t>660</a:t>
            </a:r>
            <a:r>
              <a:rPr lang="en-US" sz="2000" b="1"/>
              <a:t>cm</a:t>
            </a:r>
            <a:r>
              <a:rPr lang="en-US" sz="2000" b="1" baseline="30000"/>
              <a:t>3</a:t>
            </a:r>
            <a:endParaRPr lang="en-US" sz="2000" b="1"/>
          </a:p>
          <a:p>
            <a:endParaRPr lang="en-US" sz="2000" b="1"/>
          </a:p>
        </p:txBody>
      </p:sp>
      <p:sp>
        <p:nvSpPr>
          <p:cNvPr id="22676" name="Text Box 148"/>
          <p:cNvSpPr txBox="1">
            <a:spLocks noChangeArrowheads="1"/>
          </p:cNvSpPr>
          <p:nvPr/>
        </p:nvSpPr>
        <p:spPr bwMode="auto">
          <a:xfrm>
            <a:off x="5867400" y="5867400"/>
            <a:ext cx="9906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6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/>
              <a:t>0,09</a:t>
            </a:r>
            <a:r>
              <a:rPr lang="en-US" sz="2000" b="1"/>
              <a:t>m</a:t>
            </a:r>
            <a:r>
              <a:rPr lang="en-US" sz="2000" b="1" baseline="30000"/>
              <a:t>3</a:t>
            </a:r>
            <a:endParaRPr lang="en-US" sz="2000" b="1"/>
          </a:p>
          <a:p>
            <a:endParaRPr lang="en-US" sz="2000" b="1"/>
          </a:p>
        </p:txBody>
      </p:sp>
      <p:sp>
        <p:nvSpPr>
          <p:cNvPr id="22679" name="Text Box 151"/>
          <p:cNvSpPr txBox="1">
            <a:spLocks noChangeArrowheads="1"/>
          </p:cNvSpPr>
          <p:nvPr/>
        </p:nvSpPr>
        <p:spPr bwMode="auto">
          <a:xfrm>
            <a:off x="5791200" y="5029200"/>
            <a:ext cx="990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6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/>
              <a:t>1,17</a:t>
            </a:r>
            <a:r>
              <a:rPr lang="en-US" sz="2000" b="1"/>
              <a:t>m</a:t>
            </a:r>
            <a:r>
              <a:rPr lang="en-US" sz="2000" b="1" baseline="30000"/>
              <a:t>2</a:t>
            </a:r>
            <a:endParaRPr lang="en-US" sz="2000" b="1"/>
          </a:p>
          <a:p>
            <a:endParaRPr lang="en-US" sz="2000" b="1"/>
          </a:p>
        </p:txBody>
      </p:sp>
      <p:sp>
        <p:nvSpPr>
          <p:cNvPr id="22680" name="Text Box 152"/>
          <p:cNvSpPr txBox="1">
            <a:spLocks noChangeArrowheads="1"/>
          </p:cNvSpPr>
          <p:nvPr/>
        </p:nvSpPr>
        <p:spPr bwMode="auto">
          <a:xfrm>
            <a:off x="5867400" y="4038600"/>
            <a:ext cx="990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6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/>
              <a:t>0,1</a:t>
            </a:r>
            <a:r>
              <a:rPr lang="en-US" sz="2000" b="1"/>
              <a:t>m</a:t>
            </a:r>
            <a:r>
              <a:rPr lang="en-US" sz="2000" b="1" baseline="30000"/>
              <a:t>2</a:t>
            </a:r>
            <a:endParaRPr lang="en-US" sz="2000" b="1"/>
          </a:p>
          <a:p>
            <a:endParaRPr lang="en-US" sz="2000" b="1"/>
          </a:p>
        </p:txBody>
      </p:sp>
      <p:grpSp>
        <p:nvGrpSpPr>
          <p:cNvPr id="2" name="Group 160"/>
          <p:cNvGrpSpPr>
            <a:grpSpLocks/>
          </p:cNvGrpSpPr>
          <p:nvPr/>
        </p:nvGrpSpPr>
        <p:grpSpPr bwMode="auto">
          <a:xfrm>
            <a:off x="7473950" y="3992562"/>
            <a:ext cx="1212850" cy="884238"/>
            <a:chOff x="4468" y="2496"/>
            <a:chExt cx="764" cy="557"/>
          </a:xfrm>
        </p:grpSpPr>
        <p:graphicFrame>
          <p:nvGraphicFramePr>
            <p:cNvPr id="17471" name="Object 120"/>
            <p:cNvGraphicFramePr>
              <a:graphicFrameLocks noChangeAspect="1"/>
            </p:cNvGraphicFramePr>
            <p:nvPr/>
          </p:nvGraphicFramePr>
          <p:xfrm>
            <a:off x="4468" y="2496"/>
            <a:ext cx="188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6" name="Equation" r:id="rId9" imgW="139639" imgH="393529" progId="Equation.DSMT4">
                    <p:embed/>
                  </p:oleObj>
                </mc:Choice>
                <mc:Fallback>
                  <p:oleObj name="Equation" r:id="rId9" imgW="139639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68" y="2496"/>
                          <a:ext cx="188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72" name="Text Box 153"/>
            <p:cNvSpPr txBox="1">
              <a:spLocks noChangeArrowheads="1"/>
            </p:cNvSpPr>
            <p:nvPr/>
          </p:nvSpPr>
          <p:spPr bwMode="auto">
            <a:xfrm>
              <a:off x="4608" y="2496"/>
              <a:ext cx="624" cy="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6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sz="2000" b="1"/>
                <a:t>dm</a:t>
              </a:r>
              <a:r>
                <a:rPr lang="en-US" sz="2000" b="1" baseline="30000"/>
                <a:t>2</a:t>
              </a:r>
              <a:endParaRPr lang="en-US" sz="2000" b="1"/>
            </a:p>
            <a:p>
              <a:endParaRPr lang="en-US" sz="2000" b="1"/>
            </a:p>
          </p:txBody>
        </p:sp>
      </p:grpSp>
      <p:graphicFrame>
        <p:nvGraphicFramePr>
          <p:cNvPr id="17462" name="Object 159"/>
          <p:cNvGraphicFramePr>
            <a:graphicFrameLocks noChangeAspect="1"/>
          </p:cNvGraphicFramePr>
          <p:nvPr/>
        </p:nvGraphicFramePr>
        <p:xfrm>
          <a:off x="3429000" y="19685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11" imgW="435285" imgH="677109" progId="Equation.DSMT4">
                  <p:embed/>
                </p:oleObj>
              </mc:Choice>
              <mc:Fallback>
                <p:oleObj name="Equation" r:id="rId11" imgW="435285" imgH="67710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9685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61"/>
          <p:cNvGrpSpPr>
            <a:grpSpLocks/>
          </p:cNvGrpSpPr>
          <p:nvPr/>
        </p:nvGrpSpPr>
        <p:grpSpPr bwMode="auto">
          <a:xfrm>
            <a:off x="7461250" y="4876800"/>
            <a:ext cx="1225550" cy="884238"/>
            <a:chOff x="4460" y="2496"/>
            <a:chExt cx="772" cy="557"/>
          </a:xfrm>
        </p:grpSpPr>
        <p:graphicFrame>
          <p:nvGraphicFramePr>
            <p:cNvPr id="17469" name="Object 162"/>
            <p:cNvGraphicFramePr>
              <a:graphicFrameLocks noChangeAspect="1"/>
            </p:cNvGraphicFramePr>
            <p:nvPr/>
          </p:nvGraphicFramePr>
          <p:xfrm>
            <a:off x="4460" y="2496"/>
            <a:ext cx="205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8" name="Equation" r:id="rId13" imgW="152334" imgH="393529" progId="Equation.DSMT4">
                    <p:embed/>
                  </p:oleObj>
                </mc:Choice>
                <mc:Fallback>
                  <p:oleObj name="Equation" r:id="rId13" imgW="152334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60" y="2496"/>
                          <a:ext cx="205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70" name="Text Box 163"/>
            <p:cNvSpPr txBox="1">
              <a:spLocks noChangeArrowheads="1"/>
            </p:cNvSpPr>
            <p:nvPr/>
          </p:nvSpPr>
          <p:spPr bwMode="auto">
            <a:xfrm>
              <a:off x="4608" y="2496"/>
              <a:ext cx="624" cy="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6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sz="2000" b="1"/>
                <a:t>dm</a:t>
              </a:r>
              <a:r>
                <a:rPr lang="en-US" sz="2000" b="1" baseline="30000"/>
                <a:t>2</a:t>
              </a:r>
              <a:endParaRPr lang="en-US" sz="2000" b="1"/>
            </a:p>
            <a:p>
              <a:endParaRPr lang="en-US" sz="2000" b="1"/>
            </a:p>
          </p:txBody>
        </p:sp>
      </p:grpSp>
      <p:grpSp>
        <p:nvGrpSpPr>
          <p:cNvPr id="4" name="Group 164"/>
          <p:cNvGrpSpPr>
            <a:grpSpLocks/>
          </p:cNvGrpSpPr>
          <p:nvPr/>
        </p:nvGrpSpPr>
        <p:grpSpPr bwMode="auto">
          <a:xfrm>
            <a:off x="7407275" y="5715000"/>
            <a:ext cx="1279525" cy="884237"/>
            <a:chOff x="4426" y="2496"/>
            <a:chExt cx="806" cy="557"/>
          </a:xfrm>
        </p:grpSpPr>
        <p:graphicFrame>
          <p:nvGraphicFramePr>
            <p:cNvPr id="17467" name="Object 165"/>
            <p:cNvGraphicFramePr>
              <a:graphicFrameLocks noChangeAspect="1"/>
            </p:cNvGraphicFramePr>
            <p:nvPr/>
          </p:nvGraphicFramePr>
          <p:xfrm>
            <a:off x="4426" y="2496"/>
            <a:ext cx="273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9" name="Equation" r:id="rId15" imgW="203112" imgH="393529" progId="Equation.DSMT4">
                    <p:embed/>
                  </p:oleObj>
                </mc:Choice>
                <mc:Fallback>
                  <p:oleObj name="Equation" r:id="rId15" imgW="203112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26" y="2496"/>
                          <a:ext cx="273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68" name="Text Box 166"/>
            <p:cNvSpPr txBox="1">
              <a:spLocks noChangeArrowheads="1"/>
            </p:cNvSpPr>
            <p:nvPr/>
          </p:nvSpPr>
          <p:spPr bwMode="auto">
            <a:xfrm>
              <a:off x="4608" y="2496"/>
              <a:ext cx="624" cy="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6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sz="2000" b="1"/>
                <a:t>dm</a:t>
              </a:r>
              <a:r>
                <a:rPr lang="en-US" sz="2000" b="1" baseline="30000"/>
                <a:t>3</a:t>
              </a:r>
              <a:endParaRPr lang="en-US" sz="2000" b="1"/>
            </a:p>
            <a:p>
              <a:endParaRPr lang="en-US" sz="2000" b="1"/>
            </a:p>
          </p:txBody>
        </p:sp>
      </p:grpSp>
      <p:sp>
        <p:nvSpPr>
          <p:cNvPr id="22695" name="Text Box 167"/>
          <p:cNvSpPr txBox="1">
            <a:spLocks noChangeArrowheads="1"/>
          </p:cNvSpPr>
          <p:nvPr/>
        </p:nvSpPr>
        <p:spPr bwMode="auto">
          <a:xfrm>
            <a:off x="2895600" y="-1647825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Thảo luận nhóm đôi</a:t>
            </a:r>
          </a:p>
        </p:txBody>
      </p:sp>
      <p:pic>
        <p:nvPicPr>
          <p:cNvPr id="22696" name="Picture 168" descr="bird-08"/>
          <p:cNvPicPr>
            <a:picLocks noChangeAspect="1" noChangeArrowheads="1" noCrop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-2057400"/>
            <a:ext cx="15240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96958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69 -2.22222E-6 C -0.02118 0.01435 -0.01667 0.02917 -0.02361 0.05255 C -0.03038 0.07593 -0.05295 0.10116 -0.06684 0.13982 C -0.0809 0.17847 -0.11667 0.26922 -0.10694 0.28426 C -0.09722 0.29908 -0.04705 0.22222 -0.00833 0.2294 C 0.03021 0.23681 0.0941 0.3206 0.125 0.32917 " pathEditMode="relative" rAng="0" ptsTypes="aaaaaA">
                                      <p:cBhvr>
                                        <p:cTn id="6" dur="2000" fill="hold"/>
                                        <p:tgtEl>
                                          <p:spTgt spid="226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6" y="1645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69 4.44444E-6 C -0.02118 0.01435 -0.01666 0.02916 -0.02361 0.05254 C -0.03038 0.07592 -0.05295 0.10115 -0.06684 0.13981 C -0.0809 0.17847 -0.11666 0.26921 -0.10694 0.28425 C -0.09722 0.29907 -0.04705 0.22222 -0.00833 0.22939 C 0.03021 0.2368 0.0941 0.3206 0.125 0.32916 " pathEditMode="relative" rAng="0" ptsTypes="aaaaaA">
                                      <p:cBhvr>
                                        <p:cTn id="8" dur="2000" fill="hold"/>
                                        <p:tgtEl>
                                          <p:spTgt spid="226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6" y="1645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26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2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2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22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2000"/>
                                        <p:tgtEl>
                                          <p:spTgt spid="22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6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6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6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6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6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6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6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6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73" grpId="0"/>
      <p:bldP spid="22674" grpId="0"/>
      <p:bldP spid="22675" grpId="0"/>
      <p:bldP spid="22676" grpId="0"/>
      <p:bldP spid="22679" grpId="0"/>
      <p:bldP spid="22680" grpId="0"/>
      <p:bldP spid="2269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 noGrp="1"/>
          </p:cNvSpPr>
          <p:nvPr>
            <p:ph/>
          </p:nvPr>
        </p:nvSpPr>
        <p:spPr>
          <a:xfrm>
            <a:off x="304800" y="990600"/>
            <a:ext cx="8610600" cy="42904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3</a:t>
            </a:r>
          </a:p>
          <a:p>
            <a:pPr marL="0" indent="0">
              <a:buNone/>
            </a:pPr>
            <a:r>
              <a:rPr lang="en-US" sz="4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Một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4cm.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806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gradFill rotWithShape="1">
            <a:gsLst>
              <a:gs pos="0">
                <a:srgbClr val="00FF99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843213" y="1528763"/>
            <a:ext cx="48244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vi-VN"/>
          </a:p>
        </p:txBody>
      </p:sp>
      <p:pic>
        <p:nvPicPr>
          <p:cNvPr id="6148" name="Picture 2" descr="BAR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9075"/>
            <a:ext cx="9144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2" descr="BAR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4613" y="44450"/>
            <a:ext cx="304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2" descr="BAR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450"/>
            <a:ext cx="9144000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2" descr="BAR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427538" y="2320925"/>
            <a:ext cx="2613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vi-VN">
              <a:solidFill>
                <a:srgbClr val="000082"/>
              </a:solidFill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843213" y="1233487"/>
            <a:ext cx="48244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vi-VN"/>
          </a:p>
        </p:txBody>
      </p:sp>
      <p:sp>
        <p:nvSpPr>
          <p:cNvPr id="6154" name="Text Box 21"/>
          <p:cNvSpPr txBox="1">
            <a:spLocks noChangeArrowheads="1"/>
          </p:cNvSpPr>
          <p:nvPr/>
        </p:nvSpPr>
        <p:spPr bwMode="auto">
          <a:xfrm>
            <a:off x="1219200" y="228600"/>
            <a:ext cx="11525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</a:rPr>
              <a:t>Bài 3 :</a:t>
            </a:r>
          </a:p>
        </p:txBody>
      </p:sp>
      <p:sp>
        <p:nvSpPr>
          <p:cNvPr id="6155" name="Line 25"/>
          <p:cNvSpPr>
            <a:spLocks noChangeShapeType="1"/>
          </p:cNvSpPr>
          <p:nvPr/>
        </p:nvSpPr>
        <p:spPr bwMode="auto">
          <a:xfrm>
            <a:off x="1333500" y="685800"/>
            <a:ext cx="647700" cy="0"/>
          </a:xfrm>
          <a:prstGeom prst="line">
            <a:avLst/>
          </a:prstGeom>
          <a:noFill/>
          <a:ln w="1270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6400" name="AutoShape 32"/>
          <p:cNvSpPr>
            <a:spLocks noChangeArrowheads="1"/>
          </p:cNvSpPr>
          <p:nvPr/>
        </p:nvSpPr>
        <p:spPr bwMode="auto">
          <a:xfrm>
            <a:off x="117475" y="2286000"/>
            <a:ext cx="3960813" cy="2665412"/>
          </a:xfrm>
          <a:prstGeom prst="cube">
            <a:avLst>
              <a:gd name="adj" fmla="val 35125"/>
            </a:avLst>
          </a:prstGeom>
          <a:solidFill>
            <a:schemeClr val="accent1"/>
          </a:soli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6157" name="Text Box 27"/>
          <p:cNvSpPr txBox="1">
            <a:spLocks noChangeArrowheads="1"/>
          </p:cNvSpPr>
          <p:nvPr/>
        </p:nvSpPr>
        <p:spPr bwMode="auto">
          <a:xfrm>
            <a:off x="3563938" y="3402013"/>
            <a:ext cx="30956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vi-VN"/>
          </a:p>
        </p:txBody>
      </p:sp>
      <p:sp>
        <p:nvSpPr>
          <p:cNvPr id="186401" name="AutoShape 33"/>
          <p:cNvSpPr>
            <a:spLocks noChangeArrowheads="1"/>
          </p:cNvSpPr>
          <p:nvPr/>
        </p:nvSpPr>
        <p:spPr bwMode="auto">
          <a:xfrm rot="10800000">
            <a:off x="1793876" y="2589212"/>
            <a:ext cx="1944687" cy="1944688"/>
          </a:xfrm>
          <a:prstGeom prst="cube">
            <a:avLst>
              <a:gd name="adj" fmla="val 33130"/>
            </a:avLst>
          </a:prstGeom>
          <a:solidFill>
            <a:schemeClr val="accent1"/>
          </a:soli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vi-VN">
              <a:solidFill>
                <a:srgbClr val="FFFF99"/>
              </a:solidFill>
            </a:endParaRPr>
          </a:p>
        </p:txBody>
      </p:sp>
      <p:sp>
        <p:nvSpPr>
          <p:cNvPr id="186402" name="Text Box 34"/>
          <p:cNvSpPr txBox="1">
            <a:spLocks noChangeArrowheads="1"/>
          </p:cNvSpPr>
          <p:nvPr/>
        </p:nvSpPr>
        <p:spPr bwMode="auto">
          <a:xfrm>
            <a:off x="1260475" y="4860925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003399"/>
                </a:solidFill>
              </a:rPr>
              <a:t>9 cm</a:t>
            </a:r>
          </a:p>
        </p:txBody>
      </p:sp>
      <p:sp>
        <p:nvSpPr>
          <p:cNvPr id="186403" name="Text Box 35"/>
          <p:cNvSpPr txBox="1">
            <a:spLocks noChangeArrowheads="1"/>
          </p:cNvSpPr>
          <p:nvPr/>
        </p:nvSpPr>
        <p:spPr bwMode="auto">
          <a:xfrm>
            <a:off x="3557588" y="4325937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003399"/>
                </a:solidFill>
              </a:rPr>
              <a:t>6 cm</a:t>
            </a:r>
          </a:p>
        </p:txBody>
      </p:sp>
      <p:sp>
        <p:nvSpPr>
          <p:cNvPr id="186404" name="Text Box 36"/>
          <p:cNvSpPr txBox="1">
            <a:spLocks noChangeArrowheads="1"/>
          </p:cNvSpPr>
          <p:nvPr/>
        </p:nvSpPr>
        <p:spPr bwMode="auto">
          <a:xfrm>
            <a:off x="2755900" y="3479800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003399"/>
                </a:solidFill>
              </a:rPr>
              <a:t>4 cm</a:t>
            </a:r>
          </a:p>
        </p:txBody>
      </p:sp>
      <p:sp>
        <p:nvSpPr>
          <p:cNvPr id="186405" name="Text Box 37"/>
          <p:cNvSpPr txBox="1">
            <a:spLocks noChangeArrowheads="1"/>
          </p:cNvSpPr>
          <p:nvPr/>
        </p:nvSpPr>
        <p:spPr bwMode="auto">
          <a:xfrm>
            <a:off x="4003675" y="2879725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003399"/>
                </a:solidFill>
              </a:rPr>
              <a:t>5 cm</a:t>
            </a:r>
          </a:p>
        </p:txBody>
      </p:sp>
      <p:sp>
        <p:nvSpPr>
          <p:cNvPr id="6163" name="AutoShape 25"/>
          <p:cNvSpPr>
            <a:spLocks/>
          </p:cNvSpPr>
          <p:nvPr/>
        </p:nvSpPr>
        <p:spPr bwMode="auto">
          <a:xfrm>
            <a:off x="1536700" y="3200400"/>
            <a:ext cx="215900" cy="1296988"/>
          </a:xfrm>
          <a:prstGeom prst="leftBracket">
            <a:avLst>
              <a:gd name="adj" fmla="val 50061"/>
            </a:avLst>
          </a:prstGeom>
          <a:noFill/>
          <a:ln w="19050">
            <a:solidFill>
              <a:srgbClr val="00339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5734050" y="178713"/>
            <a:ext cx="18183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i="1">
                <a:solidFill>
                  <a:srgbClr val="000099"/>
                </a:solidFill>
              </a:rPr>
              <a:t>Bài giải</a:t>
            </a:r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3876676" y="712113"/>
            <a:ext cx="525347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solidFill>
                  <a:srgbClr val="000099"/>
                </a:solidFill>
              </a:rPr>
              <a:t>Thể tích của khối gỗ hình hộp chữ nhật là: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5001287" y="1169313"/>
            <a:ext cx="363542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solidFill>
                  <a:srgbClr val="000099"/>
                </a:solidFill>
              </a:rPr>
              <a:t>9 x 6 x 5 = 270 (cm</a:t>
            </a:r>
            <a:r>
              <a:rPr lang="en-US" sz="2200" baseline="30000">
                <a:solidFill>
                  <a:srgbClr val="000099"/>
                </a:solidFill>
              </a:rPr>
              <a:t>3</a:t>
            </a:r>
            <a:r>
              <a:rPr lang="en-US" sz="2200">
                <a:solidFill>
                  <a:srgbClr val="000099"/>
                </a:solidFill>
              </a:rPr>
              <a:t>)</a:t>
            </a: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3581400" y="1702713"/>
            <a:ext cx="56372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solidFill>
                  <a:srgbClr val="000099"/>
                </a:solidFill>
              </a:rPr>
              <a:t>Thể tích của khối gỗ hình lập phương cắt đi là:</a:t>
            </a: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4822775" y="2236113"/>
            <a:ext cx="36354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solidFill>
                  <a:srgbClr val="000099"/>
                </a:solidFill>
              </a:rPr>
              <a:t>4 x 4 x 4 = 64 (cm</a:t>
            </a:r>
            <a:r>
              <a:rPr lang="en-US" sz="2200" baseline="30000">
                <a:solidFill>
                  <a:srgbClr val="000099"/>
                </a:solidFill>
              </a:rPr>
              <a:t>3</a:t>
            </a:r>
            <a:r>
              <a:rPr lang="en-US" sz="2200">
                <a:solidFill>
                  <a:srgbClr val="000099"/>
                </a:solidFill>
              </a:rPr>
              <a:t>)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822774" y="2693313"/>
            <a:ext cx="363542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solidFill>
                  <a:srgbClr val="000099"/>
                </a:solidFill>
              </a:rPr>
              <a:t>Thể tích phần gỗ còn lại là: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4898975" y="3226713"/>
            <a:ext cx="36354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solidFill>
                  <a:srgbClr val="000099"/>
                </a:solidFill>
              </a:rPr>
              <a:t>270 - 64 = 206 (cm</a:t>
            </a:r>
            <a:r>
              <a:rPr lang="en-US" sz="2200" baseline="30000">
                <a:solidFill>
                  <a:srgbClr val="000099"/>
                </a:solidFill>
              </a:rPr>
              <a:t>3</a:t>
            </a:r>
            <a:r>
              <a:rPr lang="en-US" sz="2200">
                <a:solidFill>
                  <a:srgbClr val="000099"/>
                </a:solidFill>
              </a:rPr>
              <a:t>)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5849205" y="3836313"/>
            <a:ext cx="104580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solidFill>
                  <a:srgbClr val="000099"/>
                </a:solidFill>
              </a:rPr>
              <a:t>Đáp số: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6962728" y="3836313"/>
            <a:ext cx="12668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solidFill>
                  <a:srgbClr val="000099"/>
                </a:solidFill>
              </a:rPr>
              <a:t>206cm</a:t>
            </a:r>
            <a:r>
              <a:rPr lang="en-US" sz="2200" baseline="30000">
                <a:solidFill>
                  <a:srgbClr val="000099"/>
                </a:solidFill>
              </a:rPr>
              <a:t>3</a:t>
            </a:r>
            <a:endParaRPr lang="en-US" sz="220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32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6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6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6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6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6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6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6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6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6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6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400" grpId="0" animBg="1"/>
      <p:bldP spid="186401" grpId="0" animBg="1"/>
      <p:bldP spid="186402" grpId="0"/>
      <p:bldP spid="186403" grpId="0"/>
      <p:bldP spid="186404" grpId="0"/>
      <p:bldP spid="186405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09600" y="1828800"/>
            <a:ext cx="7772400" cy="2446824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Times New Roman" pitchFamily="18" charset="0"/>
              </a:rPr>
              <a:t>Luyện </a:t>
            </a:r>
            <a:r>
              <a:rPr lang="en-US" sz="5400" b="1" spc="51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Times New Roman" pitchFamily="18" charset="0"/>
              </a:rPr>
              <a:t>tập</a:t>
            </a:r>
            <a:r>
              <a:rPr lang="en-US" sz="5400" b="1" spc="5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Times New Roman" pitchFamily="18" charset="0"/>
              </a:rPr>
              <a:t> </a:t>
            </a:r>
            <a:r>
              <a:rPr lang="en-US" sz="5400" b="1" spc="51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Times New Roman" pitchFamily="18" charset="0"/>
              </a:rPr>
              <a:t>chung</a:t>
            </a:r>
            <a:r>
              <a:rPr lang="en-US" sz="5400" b="1" spc="5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Times New Roman" pitchFamily="18" charset="0"/>
              </a:rPr>
              <a:t> </a:t>
            </a:r>
          </a:p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spc="5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Times New Roman" pitchFamily="18" charset="0"/>
              </a:rPr>
              <a:t>(Trang124)</a:t>
            </a:r>
            <a:endParaRPr lang="en-US" sz="4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0523660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964</Words>
  <Application>Microsoft Office PowerPoint</Application>
  <PresentationFormat>On-screen Show (4:3)</PresentationFormat>
  <Paragraphs>180</Paragraphs>
  <Slides>18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SONLUU</dc:creator>
  <cp:lastModifiedBy>SONLUU</cp:lastModifiedBy>
  <cp:revision>9</cp:revision>
  <dcterms:created xsi:type="dcterms:W3CDTF">2020-04-05T15:10:24Z</dcterms:created>
  <dcterms:modified xsi:type="dcterms:W3CDTF">2020-04-05T21:52:08Z</dcterms:modified>
</cp:coreProperties>
</file>